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57" r:id="rId2"/>
    <p:sldId id="284" r:id="rId3"/>
    <p:sldId id="258" r:id="rId4"/>
    <p:sldId id="261" r:id="rId5"/>
    <p:sldId id="260" r:id="rId6"/>
    <p:sldId id="262" r:id="rId7"/>
    <p:sldId id="276" r:id="rId8"/>
    <p:sldId id="264" r:id="rId9"/>
    <p:sldId id="275" r:id="rId10"/>
    <p:sldId id="265" r:id="rId11"/>
    <p:sldId id="269" r:id="rId12"/>
    <p:sldId id="288" r:id="rId13"/>
    <p:sldId id="289" r:id="rId14"/>
    <p:sldId id="277" r:id="rId15"/>
    <p:sldId id="266" r:id="rId16"/>
    <p:sldId id="278" r:id="rId17"/>
    <p:sldId id="273" r:id="rId18"/>
    <p:sldId id="274" r:id="rId19"/>
    <p:sldId id="282" r:id="rId20"/>
    <p:sldId id="281" r:id="rId21"/>
    <p:sldId id="270" r:id="rId22"/>
    <p:sldId id="286" r:id="rId23"/>
    <p:sldId id="280" r:id="rId24"/>
    <p:sldId id="285" r:id="rId25"/>
    <p:sldId id="283" r:id="rId26"/>
    <p:sldId id="287" r:id="rId27"/>
    <p:sldId id="272" r:id="rId28"/>
    <p:sldId id="259" r:id="rId29"/>
  </p:sldIdLst>
  <p:sldSz cx="12192000" cy="6858000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54D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434" autoAdjust="0"/>
  </p:normalViewPr>
  <p:slideViewPr>
    <p:cSldViewPr snapToGrid="0">
      <p:cViewPr varScale="1">
        <p:scale>
          <a:sx n="67" d="100"/>
          <a:sy n="67" d="100"/>
        </p:scale>
        <p:origin x="73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D22B98-25C7-4E8D-9697-2F99A3358C54}" type="datetimeFigureOut">
              <a:rPr lang="pt-BR" smtClean="0"/>
              <a:t>09/11/2016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5004A-8B2F-4960-A9B0-7F1AEF88DEE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185817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45004A-8B2F-4960-A9B0-7F1AEF88DEE6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021781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45004A-8B2F-4960-A9B0-7F1AEF88DEE6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797838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E54D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Rectangle 7"/>
          <p:cNvSpPr/>
          <p:nvPr/>
        </p:nvSpPr>
        <p:spPr>
          <a:xfrm>
            <a:off x="0" y="6334125"/>
            <a:ext cx="12188825" cy="6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6" name="Straight Connector 8"/>
          <p:cNvCxnSpPr/>
          <p:nvPr/>
        </p:nvCxnSpPr>
        <p:spPr>
          <a:xfrm>
            <a:off x="1208088" y="4343400"/>
            <a:ext cx="9875837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/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DA8462-3301-4BA5-BEA5-47F479BDB140}" type="datetime1">
              <a:rPr lang="en-US" smtClean="0"/>
              <a:t>11/9/2016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4FEF258-AC15-4F4D-BCF9-E4189CDDE8E7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3657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B22B951-2AAA-48FF-9A7D-42B0157FADD0}" type="datetime1">
              <a:rPr lang="en-US" smtClean="0"/>
              <a:t>11/9/2016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C03D0CA-850F-4EF5-9105-5C9290A4585E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1338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Rectangle 7"/>
          <p:cNvSpPr/>
          <p:nvPr/>
        </p:nvSpPr>
        <p:spPr>
          <a:xfrm>
            <a:off x="0" y="6334125"/>
            <a:ext cx="12188825" cy="6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2211DB4-45A5-4DB8-88E2-B8C12BD2A99A}" type="datetime1">
              <a:rPr lang="en-US" smtClean="0"/>
              <a:t>11/9/2016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D1051D8-7D0C-499C-9418-5EAE4972C592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4686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6823C58-DCB5-4BD5-8940-5CE4950FED12}" type="datetime1">
              <a:rPr lang="en-US" smtClean="0"/>
              <a:t>11/9/2016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79393BD-FB2C-41BD-BD1E-CE2C794C36DF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0988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Rectangle 7"/>
          <p:cNvSpPr/>
          <p:nvPr/>
        </p:nvSpPr>
        <p:spPr>
          <a:xfrm>
            <a:off x="0" y="6334125"/>
            <a:ext cx="12188825" cy="6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6" name="Straight Connector 8"/>
          <p:cNvCxnSpPr/>
          <p:nvPr/>
        </p:nvCxnSpPr>
        <p:spPr>
          <a:xfrm>
            <a:off x="1208088" y="4343400"/>
            <a:ext cx="9875837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Ctr="0"/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B15B84E-8EBA-42DD-9FC3-D27D6E8E2E66}" type="datetime1">
              <a:rPr lang="en-US" smtClean="0"/>
              <a:t>11/9/2016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9E2FA9A-CED4-4D97-8CAB-845D28C3F5F7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4227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B45AEE1-6EFA-4D4D-8569-5CDC5505EA52}" type="datetime1">
              <a:rPr lang="en-US" smtClean="0"/>
              <a:t>11/9/2016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0D7FA55-940F-478D-A735-537057B1F70C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7711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1DAD7A-22E7-4143-AECD-5F88827824EC}" type="datetime1">
              <a:rPr lang="en-US" smtClean="0"/>
              <a:t>11/9/2016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F9FB8C1-EE2B-461E-B2A5-BE4F72A19B7A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1935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8095356-0074-43CA-824E-167D34864D37}" type="datetime1">
              <a:rPr lang="en-US" smtClean="0"/>
              <a:t>11/9/2016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C6A440-8372-4322-A680-7EED1FDBDBDA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7659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Rectangle 5"/>
          <p:cNvSpPr/>
          <p:nvPr/>
        </p:nvSpPr>
        <p:spPr>
          <a:xfrm>
            <a:off x="0" y="6334125"/>
            <a:ext cx="12188825" cy="6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07E06FC-D44B-4AE3-9CEE-C9181B47A572}" type="datetime1">
              <a:rPr lang="en-US" smtClean="0"/>
              <a:t>11/9/2016</a:t>
            </a:fld>
            <a:endParaRPr lang="en-US"/>
          </a:p>
        </p:txBody>
      </p:sp>
      <p:sp>
        <p:nvSpPr>
          <p:cNvPr id="5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F96E512-E1DD-403C-A0B8-120273B0D98F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116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/>
          <p:nvPr/>
        </p:nvSpPr>
        <p:spPr>
          <a:xfrm>
            <a:off x="0" y="0"/>
            <a:ext cx="40513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8"/>
          <p:cNvSpPr/>
          <p:nvPr/>
        </p:nvSpPr>
        <p:spPr>
          <a:xfrm>
            <a:off x="4040188" y="0"/>
            <a:ext cx="635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/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>
          <a:xfrm>
            <a:off x="465138" y="6459538"/>
            <a:ext cx="2619375" cy="365125"/>
          </a:xfrm>
        </p:spPr>
        <p:txBody>
          <a:bodyPr/>
          <a:lstStyle>
            <a:lvl1pPr algn="l">
              <a:defRPr/>
            </a:lvl1pPr>
          </a:lstStyle>
          <a:p>
            <a:pPr>
              <a:defRPr/>
            </a:pPr>
            <a:fld id="{6C363445-0122-4D0F-81D8-055AA9BD404E}" type="datetime1">
              <a:rPr lang="en-US" smtClean="0"/>
              <a:t>11/9/2016</a:t>
            </a:fld>
            <a:endParaRPr lang="en-US"/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538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>
              <a:defRPr/>
            </a:pPr>
            <a:fld id="{21803F26-0D7E-4653-B207-731503C31618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4948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8"/>
          <p:cNvSpPr/>
          <p:nvPr/>
        </p:nvSpPr>
        <p:spPr>
          <a:xfrm>
            <a:off x="0" y="4914900"/>
            <a:ext cx="12188825" cy="6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tIns="0" bIns="0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rtlCol="0">
            <a:normAutofit/>
          </a:bodyPr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pt-BR" noProof="0" smtClean="0"/>
              <a:t>Clique no ícone para adicionar uma imagem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5B2F609-6955-4C97-85E0-8A79B1265857}" type="datetime1">
              <a:rPr lang="en-US" smtClean="0"/>
              <a:t>11/9/2016</a:t>
            </a:fld>
            <a:endParaRPr lang="en-US"/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96D6DF2-A319-4DDB-8A22-3E59DD734167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989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E54D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6963" y="287338"/>
            <a:ext cx="10058400" cy="1449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028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096963" y="1846263"/>
            <a:ext cx="10058400" cy="4022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BR" altLang="pt-BR" smtClean="0"/>
              <a:t>Clique para editar o texto mestre</a:t>
            </a:r>
          </a:p>
          <a:p>
            <a:pPr lvl="1"/>
            <a:r>
              <a:rPr lang="pt-BR" altLang="pt-BR" smtClean="0"/>
              <a:t>Segundo nível</a:t>
            </a:r>
          </a:p>
          <a:p>
            <a:pPr lvl="2"/>
            <a:r>
              <a:rPr lang="pt-BR" altLang="pt-BR" smtClean="0"/>
              <a:t>Terceiro nível</a:t>
            </a:r>
          </a:p>
          <a:p>
            <a:pPr lvl="3"/>
            <a:r>
              <a:rPr lang="pt-BR" altLang="pt-BR" smtClean="0"/>
              <a:t>Quarto nível</a:t>
            </a:r>
          </a:p>
          <a:p>
            <a:pPr lvl="4"/>
            <a:r>
              <a:rPr lang="pt-BR" altLang="pt-BR" smtClean="0"/>
              <a:t>Quinto nível</a:t>
            </a:r>
            <a:endParaRPr lang="en-US" altLang="pt-BR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6963" y="6459538"/>
            <a:ext cx="24733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900">
                <a:solidFill>
                  <a:srgbClr val="FFFFFF"/>
                </a:solidFill>
                <a:latin typeface="+mn-lt"/>
              </a:defRPr>
            </a:lvl1pPr>
          </a:lstStyle>
          <a:p>
            <a:pPr>
              <a:defRPr/>
            </a:pPr>
            <a:fld id="{D665E0AB-4F8E-4BD7-ACB2-64F7A7EEFF75}" type="datetime1">
              <a:rPr lang="en-US" smtClean="0"/>
              <a:t>11/9/2016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75" y="6459538"/>
            <a:ext cx="48228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900" cap="all" baseline="0">
                <a:solidFill>
                  <a:srgbClr val="FFFFFF"/>
                </a:solidFill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1238" y="6459538"/>
            <a:ext cx="1311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050">
                <a:solidFill>
                  <a:srgbClr val="FFFFFF"/>
                </a:solidFill>
                <a:latin typeface="+mn-lt"/>
              </a:defRPr>
            </a:lvl1pPr>
          </a:lstStyle>
          <a:p>
            <a:pPr>
              <a:defRPr/>
            </a:pPr>
            <a:fld id="{8EF7A696-CE20-46C5-929C-DE04C84B1FD7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800" y="1738313"/>
            <a:ext cx="9966325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m 2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4496" y="-375889"/>
            <a:ext cx="2062706" cy="225866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23" r:id="rId1"/>
    <p:sldLayoutId id="2147483718" r:id="rId2"/>
    <p:sldLayoutId id="2147483724" r:id="rId3"/>
    <p:sldLayoutId id="2147483719" r:id="rId4"/>
    <p:sldLayoutId id="2147483720" r:id="rId5"/>
    <p:sldLayoutId id="2147483721" r:id="rId6"/>
    <p:sldLayoutId id="2147483725" r:id="rId7"/>
    <p:sldLayoutId id="2147483726" r:id="rId8"/>
    <p:sldLayoutId id="2147483727" r:id="rId9"/>
    <p:sldLayoutId id="2147483722" r:id="rId10"/>
    <p:sldLayoutId id="2147483728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4800" kern="1200" spc="-50">
          <a:solidFill>
            <a:srgbClr val="404040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4800">
          <a:solidFill>
            <a:srgbClr val="404040"/>
          </a:solidFill>
          <a:latin typeface="Calibri Light" panose="020F0302020204030204" pitchFamily="34" charset="0"/>
        </a:defRPr>
      </a:lvl2pPr>
      <a:lvl3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4800">
          <a:solidFill>
            <a:srgbClr val="404040"/>
          </a:solidFill>
          <a:latin typeface="Calibri Light" panose="020F0302020204030204" pitchFamily="34" charset="0"/>
        </a:defRPr>
      </a:lvl3pPr>
      <a:lvl4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4800">
          <a:solidFill>
            <a:srgbClr val="404040"/>
          </a:solidFill>
          <a:latin typeface="Calibri Light" panose="020F0302020204030204" pitchFamily="34" charset="0"/>
        </a:defRPr>
      </a:lvl4pPr>
      <a:lvl5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4800">
          <a:solidFill>
            <a:srgbClr val="404040"/>
          </a:solidFill>
          <a:latin typeface="Calibri Light" panose="020F0302020204030204" pitchFamily="34" charset="0"/>
        </a:defRPr>
      </a:lvl5pPr>
      <a:lvl6pPr marL="457200" algn="l" rtl="0" fontAlgn="base">
        <a:lnSpc>
          <a:spcPct val="85000"/>
        </a:lnSpc>
        <a:spcBef>
          <a:spcPct val="0"/>
        </a:spcBef>
        <a:spcAft>
          <a:spcPct val="0"/>
        </a:spcAft>
        <a:defRPr sz="4800">
          <a:solidFill>
            <a:srgbClr val="404040"/>
          </a:solidFill>
          <a:latin typeface="Calibri Light" panose="020F0302020204030204" pitchFamily="34" charset="0"/>
        </a:defRPr>
      </a:lvl6pPr>
      <a:lvl7pPr marL="914400" algn="l" rtl="0" fontAlgn="base">
        <a:lnSpc>
          <a:spcPct val="85000"/>
        </a:lnSpc>
        <a:spcBef>
          <a:spcPct val="0"/>
        </a:spcBef>
        <a:spcAft>
          <a:spcPct val="0"/>
        </a:spcAft>
        <a:defRPr sz="4800">
          <a:solidFill>
            <a:srgbClr val="404040"/>
          </a:solidFill>
          <a:latin typeface="Calibri Light" panose="020F0302020204030204" pitchFamily="34" charset="0"/>
        </a:defRPr>
      </a:lvl7pPr>
      <a:lvl8pPr marL="1371600" algn="l" rtl="0" fontAlgn="base">
        <a:lnSpc>
          <a:spcPct val="85000"/>
        </a:lnSpc>
        <a:spcBef>
          <a:spcPct val="0"/>
        </a:spcBef>
        <a:spcAft>
          <a:spcPct val="0"/>
        </a:spcAft>
        <a:defRPr sz="4800">
          <a:solidFill>
            <a:srgbClr val="404040"/>
          </a:solidFill>
          <a:latin typeface="Calibri Light" panose="020F0302020204030204" pitchFamily="34" charset="0"/>
        </a:defRPr>
      </a:lvl8pPr>
      <a:lvl9pPr marL="1828800" algn="l" rtl="0" fontAlgn="base">
        <a:lnSpc>
          <a:spcPct val="85000"/>
        </a:lnSpc>
        <a:spcBef>
          <a:spcPct val="0"/>
        </a:spcBef>
        <a:spcAft>
          <a:spcPct val="0"/>
        </a:spcAft>
        <a:defRPr sz="4800">
          <a:solidFill>
            <a:srgbClr val="404040"/>
          </a:solidFill>
          <a:latin typeface="Calibri Light" panose="020F0302020204030204" pitchFamily="34" charset="0"/>
        </a:defRPr>
      </a:lvl9pPr>
    </p:titleStyle>
    <p:bodyStyle>
      <a:lvl1pPr marL="90488" indent="-90488" algn="l" rtl="0" eaLnBrk="0" fontAlgn="base" hangingPunct="0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rgbClr val="404040"/>
          </a:solidFill>
          <a:latin typeface="+mn-lt"/>
          <a:ea typeface="+mn-ea"/>
          <a:cs typeface="+mn-cs"/>
        </a:defRPr>
      </a:lvl1pPr>
      <a:lvl2pPr marL="382588" indent="-182563" algn="l" rtl="0" eaLnBrk="0" fontAlgn="base" hangingPunct="0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kern="1200">
          <a:solidFill>
            <a:srgbClr val="404040"/>
          </a:solidFill>
          <a:latin typeface="+mn-lt"/>
          <a:ea typeface="+mn-ea"/>
          <a:cs typeface="+mn-cs"/>
        </a:defRPr>
      </a:lvl2pPr>
      <a:lvl3pPr marL="566738" indent="-182563" algn="l" rtl="0" eaLnBrk="0" fontAlgn="base" hangingPunct="0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rgbClr val="404040"/>
          </a:solidFill>
          <a:latin typeface="+mn-lt"/>
          <a:ea typeface="+mn-ea"/>
          <a:cs typeface="+mn-cs"/>
        </a:defRPr>
      </a:lvl3pPr>
      <a:lvl4pPr marL="749300" indent="-182563" algn="l" rtl="0" eaLnBrk="0" fontAlgn="base" hangingPunct="0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rgbClr val="404040"/>
          </a:solidFill>
          <a:latin typeface="+mn-lt"/>
          <a:ea typeface="+mn-ea"/>
          <a:cs typeface="+mn-cs"/>
        </a:defRPr>
      </a:lvl4pPr>
      <a:lvl5pPr marL="931863" indent="-182563" algn="l" rtl="0" eaLnBrk="0" fontAlgn="base" hangingPunct="0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rgbClr val="404040"/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5bp/html5-boilerplate.git" TargetMode="External"/><Relationship Id="rId2" Type="http://schemas.openxmlformats.org/officeDocument/2006/relationships/hyperlink" Target="https://html5boilerplate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github.com/h5bp/ant-build-script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paulirish.com/" TargetMode="External"/><Relationship Id="rId3" Type="http://schemas.openxmlformats.org/officeDocument/2006/relationships/hyperlink" Target="http://www.html5-css3.fr/html5/initializr-generateur-template-html5-boilerplate" TargetMode="External"/><Relationship Id="rId7" Type="http://schemas.openxmlformats.org/officeDocument/2006/relationships/hyperlink" Target="https://github.com/h5bp/html5-boilerplate/wiki" TargetMode="External"/><Relationship Id="rId2" Type="http://schemas.openxmlformats.org/officeDocument/2006/relationships/hyperlink" Target="https://aprendendowww.wordpress.com/2015/05/01/css-reset-ou-normalize-css-eis-a-questao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h5bp/html5-boilerplate/blob/5.3.0/dist/doc" TargetMode="External"/><Relationship Id="rId5" Type="http://schemas.openxmlformats.org/officeDocument/2006/relationships/hyperlink" Target="http://maujor.com/tutorial/css3-html5-modernizr.php" TargetMode="External"/><Relationship Id="rId10" Type="http://schemas.openxmlformats.org/officeDocument/2006/relationships/hyperlink" Target="https://www.upwork.com/hiring/development/bootstrap-vs-boilerplate/" TargetMode="External"/><Relationship Id="rId4" Type="http://schemas.openxmlformats.org/officeDocument/2006/relationships/hyperlink" Target="http://tutsmais.com.br/blog/dicas/html5-e-boilerplate/" TargetMode="External"/><Relationship Id="rId9" Type="http://schemas.openxmlformats.org/officeDocument/2006/relationships/hyperlink" Target="https://www.sitepoint.com/boilerplate-bootstrap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github.com/h5bp/html5-boilerplate.git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9577" y="1808836"/>
            <a:ext cx="3921210" cy="4150449"/>
          </a:xfrm>
          <a:prstGeom prst="rect">
            <a:avLst/>
          </a:prstGeom>
        </p:spPr>
      </p:pic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1051" y="557152"/>
            <a:ext cx="7468642" cy="866896"/>
          </a:xfrm>
          <a:prstGeom prst="rect">
            <a:avLst/>
          </a:prstGeom>
        </p:spPr>
      </p:pic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79393BD-FB2C-41BD-BD1E-CE2C794C36DF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Espaço Reservado para Conteúdo 2"/>
          <p:cNvSpPr>
            <a:spLocks noGrp="1"/>
          </p:cNvSpPr>
          <p:nvPr>
            <p:ph idx="1"/>
          </p:nvPr>
        </p:nvSpPr>
        <p:spPr>
          <a:xfrm>
            <a:off x="1096963" y="1846263"/>
            <a:ext cx="10058400" cy="4513348"/>
          </a:xfrm>
        </p:spPr>
        <p:txBody>
          <a:bodyPr/>
          <a:lstStyle/>
          <a:p>
            <a:r>
              <a:rPr lang="pt-BR" altLang="pt-BR" dirty="0" smtClean="0"/>
              <a:t>Para usar o H5BP só precisa conhecer as tecnologias base dele que são CSS,HTML, e </a:t>
            </a:r>
            <a:r>
              <a:rPr lang="pt-BR" altLang="pt-BR" dirty="0" err="1" smtClean="0"/>
              <a:t>JavaScript</a:t>
            </a:r>
            <a:r>
              <a:rPr lang="pt-BR" altLang="pt-BR" dirty="0" smtClean="0"/>
              <a:t> e um editor de texto ou IDE de preferência.</a:t>
            </a:r>
          </a:p>
          <a:p>
            <a:r>
              <a:rPr lang="pt-BR" altLang="pt-BR" dirty="0" smtClean="0"/>
              <a:t>Para obter a ferramenta pode ser </a:t>
            </a:r>
            <a:r>
              <a:rPr lang="pt-BR" altLang="pt-BR" dirty="0"/>
              <a:t>via download no site </a:t>
            </a:r>
            <a:r>
              <a:rPr lang="pt-BR" altLang="pt-BR" dirty="0" smtClean="0">
                <a:hlinkClick r:id="rId2"/>
              </a:rPr>
              <a:t>https</a:t>
            </a:r>
            <a:r>
              <a:rPr lang="pt-BR" altLang="pt-BR" dirty="0">
                <a:hlinkClick r:id="rId2"/>
              </a:rPr>
              <a:t>://html5boilerplate.com</a:t>
            </a:r>
            <a:r>
              <a:rPr lang="pt-BR" altLang="pt-BR" dirty="0" smtClean="0">
                <a:hlinkClick r:id="rId2"/>
              </a:rPr>
              <a:t>/</a:t>
            </a:r>
            <a:r>
              <a:rPr lang="pt-BR" altLang="pt-BR" dirty="0" smtClean="0"/>
              <a:t>  ou via repositório  </a:t>
            </a:r>
            <a:r>
              <a:rPr lang="pt-BR" altLang="pt-BR" dirty="0" err="1" smtClean="0"/>
              <a:t>git</a:t>
            </a:r>
            <a:r>
              <a:rPr lang="pt-BR" altLang="pt-BR" dirty="0" smtClean="0"/>
              <a:t> </a:t>
            </a:r>
            <a:r>
              <a:rPr lang="pt-BR" altLang="pt-BR" dirty="0">
                <a:hlinkClick r:id="rId3"/>
              </a:rPr>
              <a:t>https://github.com/h5bp/html5-boilerplate.git</a:t>
            </a:r>
            <a:r>
              <a:rPr lang="pt-BR" altLang="pt-BR" dirty="0"/>
              <a:t> </a:t>
            </a:r>
            <a:endParaRPr lang="pt-BR" altLang="pt-BR" dirty="0" smtClean="0"/>
          </a:p>
          <a:p>
            <a:endParaRPr lang="pt-BR" altLang="pt-BR" dirty="0"/>
          </a:p>
          <a:p>
            <a:endParaRPr lang="pt-BR" altLang="pt-BR" dirty="0"/>
          </a:p>
        </p:txBody>
      </p:sp>
      <p:sp>
        <p:nvSpPr>
          <p:cNvPr id="4" name="Título 5"/>
          <p:cNvSpPr>
            <a:spLocks noGrp="1"/>
          </p:cNvSpPr>
          <p:nvPr>
            <p:ph type="title"/>
          </p:nvPr>
        </p:nvSpPr>
        <p:spPr>
          <a:xfrm>
            <a:off x="2695066" y="765050"/>
            <a:ext cx="6862200" cy="798680"/>
          </a:xfrm>
        </p:spPr>
        <p:txBody>
          <a:bodyPr wrap="none">
            <a:spAutoFit/>
            <a:scene3d>
              <a:camera prst="perspectiveFront"/>
              <a:lightRig rig="threePt" dir="t"/>
            </a:scene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Pré-requisitos para usar</a:t>
            </a:r>
            <a:endParaRPr lang="pt-BR" sz="5400" b="1" dirty="0">
              <a:ln w="12700" cmpd="sng">
                <a:solidFill>
                  <a:srgbClr val="E54D26"/>
                </a:solidFill>
                <a:prstDash val="solid"/>
              </a:ln>
              <a:solidFill>
                <a:srgbClr val="E54D26"/>
              </a:solidFill>
              <a:latin typeface="+mn-lt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6963" y="3295779"/>
            <a:ext cx="4103215" cy="2711226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89257" y="3295778"/>
            <a:ext cx="5187262" cy="2573209"/>
          </a:xfrm>
          <a:prstGeom prst="rect">
            <a:avLst/>
          </a:prstGeom>
        </p:spPr>
      </p:pic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79393BD-FB2C-41BD-BD1E-CE2C794C36DF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pt-BR" altLang="pt-BR" dirty="0" smtClean="0"/>
          </a:p>
          <a:p>
            <a:pPr lvl="1"/>
            <a:r>
              <a:rPr lang="pt-BR" altLang="pt-BR" dirty="0" smtClean="0"/>
              <a:t>Um </a:t>
            </a:r>
            <a:r>
              <a:rPr lang="pt-BR" altLang="pt-BR" dirty="0" err="1" smtClean="0"/>
              <a:t>Template</a:t>
            </a:r>
            <a:r>
              <a:rPr lang="pt-BR" altLang="pt-BR" dirty="0" smtClean="0"/>
              <a:t> HTML </a:t>
            </a:r>
            <a:r>
              <a:rPr lang="pt-BR" altLang="pt-BR" dirty="0"/>
              <a:t>simples e </a:t>
            </a:r>
            <a:r>
              <a:rPr lang="pt-BR" altLang="pt-BR" dirty="0" smtClean="0"/>
              <a:t>flexível </a:t>
            </a:r>
          </a:p>
          <a:p>
            <a:pPr lvl="1"/>
            <a:r>
              <a:rPr lang="pt-BR" altLang="pt-BR" dirty="0" smtClean="0"/>
              <a:t>Responsivo e Mobile</a:t>
            </a:r>
          </a:p>
          <a:p>
            <a:pPr lvl="1"/>
            <a:r>
              <a:rPr lang="pt-BR" altLang="pt-BR" dirty="0" err="1"/>
              <a:t>Snippet</a:t>
            </a:r>
            <a:r>
              <a:rPr lang="pt-BR" altLang="pt-BR" dirty="0"/>
              <a:t> otimizado do Google </a:t>
            </a:r>
            <a:r>
              <a:rPr lang="pt-BR" altLang="pt-BR" dirty="0" err="1" smtClean="0"/>
              <a:t>Analytics</a:t>
            </a:r>
            <a:r>
              <a:rPr lang="pt-BR" altLang="pt-BR" dirty="0" smtClean="0"/>
              <a:t> (técnica de SEO para ajudar na indexação do conteúdo)</a:t>
            </a:r>
          </a:p>
          <a:p>
            <a:pPr lvl="1"/>
            <a:r>
              <a:rPr lang="pt-BR" altLang="pt-BR" dirty="0" smtClean="0"/>
              <a:t>Documentação com vários truques e dicas</a:t>
            </a:r>
          </a:p>
          <a:p>
            <a:pPr lvl="1"/>
            <a:r>
              <a:rPr lang="pt-BR" altLang="pt-BR" dirty="0"/>
              <a:t>Normalize.css e </a:t>
            </a:r>
            <a:r>
              <a:rPr lang="pt-BR" altLang="pt-BR" dirty="0" err="1" smtClean="0"/>
              <a:t>Helper’s</a:t>
            </a:r>
            <a:endParaRPr lang="pt-BR" altLang="pt-BR" dirty="0" smtClean="0"/>
          </a:p>
          <a:p>
            <a:pPr lvl="2"/>
            <a:r>
              <a:rPr lang="pt-BR" altLang="pt-BR" dirty="0" smtClean="0"/>
              <a:t>Inclui </a:t>
            </a:r>
            <a:r>
              <a:rPr lang="pt-BR" altLang="pt-BR" dirty="0"/>
              <a:t>Normalize.css (uma alternativa moderna, pronta para HTML5 para </a:t>
            </a:r>
            <a:r>
              <a:rPr lang="pt-BR" altLang="pt-BR" dirty="0" smtClean="0"/>
              <a:t>reset CSS)</a:t>
            </a:r>
          </a:p>
          <a:p>
            <a:pPr lvl="1"/>
            <a:r>
              <a:rPr lang="pt-BR" altLang="pt-BR" dirty="0" err="1"/>
              <a:t>jQuery</a:t>
            </a:r>
            <a:r>
              <a:rPr lang="pt-BR" altLang="pt-BR" dirty="0"/>
              <a:t> e </a:t>
            </a:r>
            <a:r>
              <a:rPr lang="pt-BR" altLang="pt-BR" dirty="0" err="1" smtClean="0"/>
              <a:t>Modernizr</a:t>
            </a:r>
            <a:endParaRPr lang="pt-BR" altLang="pt-BR" dirty="0" smtClean="0"/>
          </a:p>
          <a:p>
            <a:pPr lvl="2"/>
            <a:r>
              <a:rPr lang="pt-BR" altLang="pt-BR" dirty="0" smtClean="0"/>
              <a:t> Versões </a:t>
            </a:r>
            <a:r>
              <a:rPr lang="pt-BR" altLang="pt-BR" dirty="0" err="1"/>
              <a:t>minificadas</a:t>
            </a:r>
            <a:r>
              <a:rPr lang="pt-BR" altLang="pt-BR" dirty="0"/>
              <a:t> mais recentes de duas bibliotecas melhores: </a:t>
            </a:r>
            <a:r>
              <a:rPr lang="pt-BR" altLang="pt-BR" dirty="0" err="1"/>
              <a:t>jQuery</a:t>
            </a:r>
            <a:r>
              <a:rPr lang="pt-BR" altLang="pt-BR" dirty="0"/>
              <a:t> (via CDN do Google, com </a:t>
            </a:r>
            <a:r>
              <a:rPr lang="pt-BR" altLang="pt-BR" dirty="0" err="1"/>
              <a:t>fallback</a:t>
            </a:r>
            <a:r>
              <a:rPr lang="pt-BR" altLang="pt-BR" dirty="0"/>
              <a:t> local) e a biblioteca de detecção de facilidades </a:t>
            </a:r>
            <a:r>
              <a:rPr lang="pt-BR" altLang="pt-BR" dirty="0" err="1" smtClean="0"/>
              <a:t>Modernizr</a:t>
            </a:r>
            <a:endParaRPr lang="pt-BR" altLang="pt-BR" dirty="0" smtClean="0"/>
          </a:p>
          <a:p>
            <a:pPr lvl="1"/>
            <a:r>
              <a:rPr lang="pt-BR" altLang="pt-BR" dirty="0"/>
              <a:t>Alto </a:t>
            </a:r>
            <a:r>
              <a:rPr lang="pt-BR" altLang="pt-BR" dirty="0" smtClean="0"/>
              <a:t>desempenho</a:t>
            </a:r>
          </a:p>
          <a:p>
            <a:pPr lvl="2"/>
            <a:r>
              <a:rPr lang="pt-BR" altLang="pt-BR" dirty="0"/>
              <a:t>Configurações do Apache para ajudá-lo a oferecer excelente desempenho no site. Nós mantemos independentemente as configurações do servidor e um </a:t>
            </a:r>
            <a:r>
              <a:rPr lang="pt-BR" altLang="pt-BR" dirty="0" err="1" smtClean="0"/>
              <a:t>ant</a:t>
            </a:r>
            <a:r>
              <a:rPr lang="pt-BR" altLang="pt-BR" dirty="0" smtClean="0"/>
              <a:t> build </a:t>
            </a:r>
            <a:r>
              <a:rPr lang="pt-BR" altLang="pt-BR" dirty="0"/>
              <a:t>script</a:t>
            </a:r>
            <a:r>
              <a:rPr lang="pt-BR" altLang="pt-BR" dirty="0" smtClean="0"/>
              <a:t>.</a:t>
            </a:r>
          </a:p>
          <a:p>
            <a:pPr lvl="2"/>
            <a:endParaRPr lang="pt-BR" altLang="pt-BR" dirty="0" smtClean="0"/>
          </a:p>
          <a:p>
            <a:endParaRPr lang="pt-BR" altLang="pt-BR" dirty="0" smtClean="0"/>
          </a:p>
        </p:txBody>
      </p:sp>
      <p:sp>
        <p:nvSpPr>
          <p:cNvPr id="4" name="Título 5"/>
          <p:cNvSpPr>
            <a:spLocks noGrp="1"/>
          </p:cNvSpPr>
          <p:nvPr>
            <p:ph type="title"/>
          </p:nvPr>
        </p:nvSpPr>
        <p:spPr>
          <a:xfrm>
            <a:off x="2375528" y="765050"/>
            <a:ext cx="7501285" cy="798680"/>
          </a:xfrm>
        </p:spPr>
        <p:txBody>
          <a:bodyPr wrap="none">
            <a:spAutoFit/>
            <a:scene3d>
              <a:camera prst="perspectiveFront"/>
              <a:lightRig rig="threePt" dir="t"/>
            </a:scene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Vantagens de usar o H5BP</a:t>
            </a:r>
            <a:endParaRPr lang="pt-BR" sz="5400" b="1" dirty="0">
              <a:ln w="12700" cmpd="sng">
                <a:solidFill>
                  <a:srgbClr val="E54D26"/>
                </a:solidFill>
                <a:prstDash val="solid"/>
              </a:ln>
              <a:solidFill>
                <a:srgbClr val="E54D26"/>
              </a:solidFill>
              <a:latin typeface="+mn-lt"/>
            </a:endParaRP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79393BD-FB2C-41BD-BD1E-CE2C794C36DF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349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pt-BR" altLang="pt-BR" dirty="0" smtClean="0"/>
          </a:p>
          <a:p>
            <a:pPr lvl="2"/>
            <a:r>
              <a:rPr lang="pt-BR" altLang="pt-BR" sz="1800" dirty="0" smtClean="0"/>
              <a:t>O </a:t>
            </a:r>
            <a:r>
              <a:rPr lang="pt-BR" altLang="pt-BR" sz="1800" dirty="0" err="1" smtClean="0"/>
              <a:t>ant</a:t>
            </a:r>
            <a:r>
              <a:rPr lang="pt-BR" altLang="pt-BR" sz="1800" dirty="0" smtClean="0"/>
              <a:t> build script é uma opção do H5BP onde temos a flexibilidade de fazer uma compilação de </a:t>
            </a:r>
            <a:br>
              <a:rPr lang="pt-BR" altLang="pt-BR" sz="1800" dirty="0" smtClean="0"/>
            </a:br>
            <a:r>
              <a:rPr lang="pt-BR" altLang="pt-BR" sz="1800" dirty="0" smtClean="0"/>
              <a:t>todos os scripts que temos no projeto</a:t>
            </a:r>
          </a:p>
          <a:p>
            <a:pPr lvl="2"/>
            <a:r>
              <a:rPr lang="pt-BR" altLang="pt-BR" sz="1800" dirty="0" smtClean="0"/>
              <a:t>Segundo a documentação disponível em</a:t>
            </a:r>
            <a:r>
              <a:rPr lang="pt-BR" altLang="pt-BR" sz="1800" dirty="0"/>
              <a:t>: </a:t>
            </a:r>
            <a:r>
              <a:rPr lang="pt-BR" altLang="pt-BR" sz="1800" dirty="0">
                <a:hlinkClick r:id="rId2"/>
              </a:rPr>
              <a:t>https://</a:t>
            </a:r>
            <a:r>
              <a:rPr lang="pt-BR" altLang="pt-BR" sz="1800" dirty="0" smtClean="0">
                <a:hlinkClick r:id="rId2"/>
              </a:rPr>
              <a:t>github.com/h5bp/ant-build-script</a:t>
            </a:r>
            <a:r>
              <a:rPr lang="pt-BR" altLang="pt-BR" sz="1800" dirty="0" smtClean="0"/>
              <a:t> </a:t>
            </a:r>
          </a:p>
          <a:p>
            <a:pPr lvl="3"/>
            <a:r>
              <a:rPr lang="pt-BR" sz="1800" dirty="0" smtClean="0"/>
              <a:t>O </a:t>
            </a:r>
            <a:r>
              <a:rPr lang="pt-BR" sz="1800" dirty="0" err="1"/>
              <a:t>Ant</a:t>
            </a:r>
            <a:r>
              <a:rPr lang="pt-BR" sz="1800" dirty="0"/>
              <a:t> Build Script é uma ferramenta que otimiza seu código para uso em produção na </a:t>
            </a:r>
            <a:r>
              <a:rPr lang="pt-BR" sz="1800" dirty="0" smtClean="0"/>
              <a:t>web</a:t>
            </a:r>
          </a:p>
          <a:p>
            <a:pPr lvl="3"/>
            <a:r>
              <a:rPr lang="pt-BR" altLang="pt-BR" sz="1800" dirty="0"/>
              <a:t>É projetado para trabalhar com HTML5 </a:t>
            </a:r>
            <a:r>
              <a:rPr lang="pt-BR" altLang="pt-BR" sz="1800" dirty="0" err="1"/>
              <a:t>Boilerplate</a:t>
            </a:r>
            <a:r>
              <a:rPr lang="pt-BR" altLang="pt-BR" sz="1800" dirty="0"/>
              <a:t> com configuração mínima, mas também está aqui para servir como uma rica fonte de tarefas </a:t>
            </a:r>
            <a:r>
              <a:rPr lang="pt-BR" altLang="pt-BR" sz="1800" dirty="0" err="1"/>
              <a:t>Ant</a:t>
            </a:r>
            <a:r>
              <a:rPr lang="pt-BR" altLang="pt-BR" sz="1800" dirty="0"/>
              <a:t> que você pode usar como base para seus próprios scripts de construção </a:t>
            </a:r>
            <a:r>
              <a:rPr lang="pt-BR" altLang="pt-BR" sz="1800" dirty="0" smtClean="0"/>
              <a:t>personalizados</a:t>
            </a:r>
          </a:p>
          <a:p>
            <a:pPr lvl="3"/>
            <a:r>
              <a:rPr lang="pt-BR" altLang="pt-BR" sz="1800" dirty="0"/>
              <a:t>Por que usá-lo</a:t>
            </a:r>
            <a:r>
              <a:rPr lang="pt-BR" altLang="pt-BR" sz="1800" dirty="0" smtClean="0"/>
              <a:t>?</a:t>
            </a:r>
          </a:p>
          <a:p>
            <a:pPr lvl="4"/>
            <a:r>
              <a:rPr lang="pt-BR" altLang="pt-BR" sz="1800" dirty="0"/>
              <a:t>Tempos de carregamento de página mais rápidos, fluxo de trabalho aprimorado e usuários finais felizes </a:t>
            </a:r>
            <a:r>
              <a:rPr lang="pt-BR" altLang="pt-BR" sz="1800" dirty="0" smtClean="0"/>
              <a:t>:)</a:t>
            </a:r>
          </a:p>
          <a:p>
            <a:pPr marL="533400" lvl="4" indent="0">
              <a:buNone/>
            </a:pPr>
            <a:endParaRPr lang="pt-BR" altLang="pt-BR" dirty="0" smtClean="0"/>
          </a:p>
          <a:p>
            <a:pPr marL="749300" lvl="4" indent="0">
              <a:buNone/>
            </a:pPr>
            <a:endParaRPr lang="pt-BR" altLang="pt-BR" dirty="0" smtClean="0"/>
          </a:p>
          <a:p>
            <a:endParaRPr lang="pt-BR" altLang="pt-BR" dirty="0" smtClean="0"/>
          </a:p>
        </p:txBody>
      </p:sp>
      <p:sp>
        <p:nvSpPr>
          <p:cNvPr id="4" name="Título 5"/>
          <p:cNvSpPr>
            <a:spLocks noGrp="1"/>
          </p:cNvSpPr>
          <p:nvPr>
            <p:ph type="title"/>
          </p:nvPr>
        </p:nvSpPr>
        <p:spPr>
          <a:xfrm>
            <a:off x="2271026" y="113212"/>
            <a:ext cx="7501284" cy="1505027"/>
          </a:xfrm>
        </p:spPr>
        <p:txBody>
          <a:bodyPr wrap="none">
            <a:spAutoFit/>
            <a:scene3d>
              <a:camera prst="perspectiveFront"/>
              <a:lightRig rig="threePt" dir="t"/>
            </a:scene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Vantagens de usar o H5BP</a:t>
            </a:r>
            <a:r>
              <a:rPr lang="pt-BR" sz="5400" b="1" dirty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/>
            </a:r>
            <a:br>
              <a:rPr lang="pt-BR" sz="5400" b="1" dirty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</a:br>
            <a: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usando </a:t>
            </a:r>
            <a:r>
              <a:rPr lang="pt-BR" sz="5400" b="1" dirty="0" err="1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ant</a:t>
            </a:r>
            <a: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 build script</a:t>
            </a:r>
            <a:endParaRPr lang="pt-BR" sz="5400" b="1" dirty="0">
              <a:ln w="12700" cmpd="sng">
                <a:solidFill>
                  <a:srgbClr val="E54D26"/>
                </a:solidFill>
                <a:prstDash val="solid"/>
              </a:ln>
              <a:solidFill>
                <a:srgbClr val="E54D26"/>
              </a:solidFill>
              <a:latin typeface="+mn-lt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2310" y="2090707"/>
            <a:ext cx="2328462" cy="1297239"/>
          </a:xfrm>
          <a:prstGeom prst="rect">
            <a:avLst/>
          </a:prstGeom>
        </p:spPr>
      </p:pic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79393BD-FB2C-41BD-BD1E-CE2C794C36DF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767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pt-BR" altLang="pt-BR" dirty="0" smtClean="0"/>
          </a:p>
          <a:p>
            <a:pPr lvl="2"/>
            <a:r>
              <a:rPr lang="pt-BR" altLang="pt-BR" sz="1800" dirty="0" smtClean="0"/>
              <a:t>O que o </a:t>
            </a:r>
            <a:r>
              <a:rPr lang="pt-BR" altLang="pt-BR" sz="1800" dirty="0" err="1" smtClean="0"/>
              <a:t>Ant</a:t>
            </a:r>
            <a:r>
              <a:rPr lang="pt-BR" altLang="pt-BR" sz="1800" dirty="0" smtClean="0"/>
              <a:t> faz na pratica?</a:t>
            </a:r>
          </a:p>
          <a:p>
            <a:pPr lvl="3"/>
            <a:r>
              <a:rPr lang="pt-BR" altLang="pt-BR" dirty="0"/>
              <a:t>Combina e </a:t>
            </a:r>
            <a:r>
              <a:rPr lang="pt-BR" altLang="pt-BR" dirty="0" err="1"/>
              <a:t>minifies</a:t>
            </a:r>
            <a:r>
              <a:rPr lang="pt-BR" altLang="pt-BR" dirty="0"/>
              <a:t> o </a:t>
            </a:r>
            <a:r>
              <a:rPr lang="pt-BR" altLang="pt-BR" dirty="0" err="1"/>
              <a:t>javascript</a:t>
            </a:r>
            <a:r>
              <a:rPr lang="pt-BR" altLang="pt-BR" dirty="0"/>
              <a:t> (através do compilador do fechamento</a:t>
            </a:r>
            <a:r>
              <a:rPr lang="pt-BR" altLang="pt-BR" dirty="0" smtClean="0"/>
              <a:t>)</a:t>
            </a:r>
          </a:p>
          <a:p>
            <a:pPr lvl="3"/>
            <a:r>
              <a:rPr lang="pt-BR" altLang="pt-BR" dirty="0" err="1"/>
              <a:t>Inlines</a:t>
            </a:r>
            <a:r>
              <a:rPr lang="pt-BR" altLang="pt-BR" dirty="0"/>
              <a:t> </a:t>
            </a:r>
            <a:r>
              <a:rPr lang="pt-BR" altLang="pt-BR" dirty="0" smtClean="0"/>
              <a:t>de </a:t>
            </a:r>
            <a:r>
              <a:rPr lang="pt-BR" dirty="0" err="1"/>
              <a:t>stylesheets</a:t>
            </a:r>
            <a:r>
              <a:rPr lang="pt-BR" dirty="0"/>
              <a:t> </a:t>
            </a:r>
            <a:r>
              <a:rPr lang="pt-BR" altLang="pt-BR" dirty="0" smtClean="0"/>
              <a:t> especificadas </a:t>
            </a:r>
            <a:r>
              <a:rPr lang="pt-BR" altLang="pt-BR" dirty="0"/>
              <a:t>usando @</a:t>
            </a:r>
            <a:r>
              <a:rPr lang="pt-BR" altLang="pt-BR" dirty="0" err="1"/>
              <a:t>import</a:t>
            </a:r>
            <a:r>
              <a:rPr lang="pt-BR" altLang="pt-BR" dirty="0"/>
              <a:t> em seu </a:t>
            </a:r>
            <a:r>
              <a:rPr lang="pt-BR" altLang="pt-BR" dirty="0" smtClean="0"/>
              <a:t>CSS</a:t>
            </a:r>
          </a:p>
          <a:p>
            <a:pPr lvl="3"/>
            <a:r>
              <a:rPr lang="pt-BR" altLang="pt-BR" dirty="0"/>
              <a:t>Combina e minimiza CSS (usando YUI Compressor</a:t>
            </a:r>
            <a:r>
              <a:rPr lang="pt-BR" altLang="pt-BR" dirty="0" smtClean="0"/>
              <a:t>)</a:t>
            </a:r>
          </a:p>
          <a:p>
            <a:pPr lvl="3"/>
            <a:r>
              <a:rPr lang="pt-BR" altLang="pt-BR" dirty="0"/>
              <a:t>Otimiza </a:t>
            </a:r>
            <a:r>
              <a:rPr lang="pt-BR" altLang="pt-BR" dirty="0" err="1"/>
              <a:t>JPGs</a:t>
            </a:r>
            <a:r>
              <a:rPr lang="pt-BR" altLang="pt-BR" dirty="0"/>
              <a:t> e </a:t>
            </a:r>
            <a:r>
              <a:rPr lang="pt-BR" altLang="pt-BR" dirty="0" err="1"/>
              <a:t>PNGs</a:t>
            </a:r>
            <a:r>
              <a:rPr lang="pt-BR" altLang="pt-BR" dirty="0"/>
              <a:t> (com </a:t>
            </a:r>
            <a:r>
              <a:rPr lang="pt-BR" altLang="pt-BR" dirty="0" err="1"/>
              <a:t>jpegtran</a:t>
            </a:r>
            <a:r>
              <a:rPr lang="pt-BR" altLang="pt-BR" dirty="0"/>
              <a:t>, </a:t>
            </a:r>
            <a:r>
              <a:rPr lang="pt-BR" altLang="pt-BR" dirty="0" err="1"/>
              <a:t>advpng</a:t>
            </a:r>
            <a:r>
              <a:rPr lang="pt-BR" altLang="pt-BR" dirty="0"/>
              <a:t> e </a:t>
            </a:r>
            <a:r>
              <a:rPr lang="pt-BR" altLang="pt-BR" dirty="0" err="1"/>
              <a:t>optipng</a:t>
            </a:r>
            <a:r>
              <a:rPr lang="pt-BR" altLang="pt-BR" dirty="0" smtClean="0"/>
              <a:t>)</a:t>
            </a:r>
          </a:p>
          <a:p>
            <a:pPr lvl="3"/>
            <a:r>
              <a:rPr lang="pt-BR" altLang="pt-BR" dirty="0"/>
              <a:t>Básica para a </a:t>
            </a:r>
            <a:r>
              <a:rPr lang="pt-BR" altLang="pt-BR" dirty="0" err="1"/>
              <a:t>minificação</a:t>
            </a:r>
            <a:r>
              <a:rPr lang="pt-BR" altLang="pt-BR" dirty="0"/>
              <a:t> </a:t>
            </a:r>
            <a:r>
              <a:rPr lang="pt-BR" altLang="pt-BR" dirty="0" err="1"/>
              <a:t>html</a:t>
            </a:r>
            <a:r>
              <a:rPr lang="pt-BR" altLang="pt-BR" dirty="0"/>
              <a:t> agressiva (via </a:t>
            </a:r>
            <a:r>
              <a:rPr lang="pt-BR" altLang="pt-BR" dirty="0" err="1"/>
              <a:t>htmlcompressor</a:t>
            </a:r>
            <a:r>
              <a:rPr lang="pt-BR" altLang="pt-BR" dirty="0" smtClean="0"/>
              <a:t>)</a:t>
            </a:r>
          </a:p>
          <a:p>
            <a:pPr lvl="3"/>
            <a:r>
              <a:rPr lang="pt-BR" altLang="pt-BR" dirty="0"/>
              <a:t>Revisa os nomes dos arquivos de seus recursos para que você possa usar o cache pesado (expira em 1 ano</a:t>
            </a:r>
            <a:r>
              <a:rPr lang="pt-BR" altLang="pt-BR" dirty="0" smtClean="0"/>
              <a:t>).</a:t>
            </a:r>
          </a:p>
          <a:p>
            <a:pPr lvl="3"/>
            <a:r>
              <a:rPr lang="pt-BR" altLang="pt-BR" dirty="0"/>
              <a:t>Atualiza seu HTML para fazer referência a esses novos arquivos </a:t>
            </a:r>
            <a:r>
              <a:rPr lang="pt-BR" altLang="pt-BR" dirty="0" err="1"/>
              <a:t>hiper-otimizados</a:t>
            </a:r>
            <a:r>
              <a:rPr lang="pt-BR" altLang="pt-BR" dirty="0"/>
              <a:t> CSS + </a:t>
            </a:r>
            <a:r>
              <a:rPr lang="pt-BR" altLang="pt-BR" dirty="0" smtClean="0"/>
              <a:t>JS</a:t>
            </a:r>
          </a:p>
          <a:p>
            <a:pPr lvl="3"/>
            <a:r>
              <a:rPr lang="pt-BR" altLang="pt-BR" dirty="0"/>
              <a:t>Atualiza seu HTML para usar o </a:t>
            </a:r>
            <a:r>
              <a:rPr lang="pt-BR" altLang="pt-BR" dirty="0" err="1"/>
              <a:t>jQuery</a:t>
            </a:r>
            <a:r>
              <a:rPr lang="pt-BR" altLang="pt-BR" dirty="0"/>
              <a:t> </a:t>
            </a:r>
            <a:r>
              <a:rPr lang="pt-BR" altLang="pt-BR" dirty="0" err="1"/>
              <a:t>minified</a:t>
            </a:r>
            <a:r>
              <a:rPr lang="pt-BR" altLang="pt-BR" dirty="0"/>
              <a:t> em vez da versão de </a:t>
            </a:r>
            <a:r>
              <a:rPr lang="pt-BR" altLang="pt-BR" dirty="0" smtClean="0"/>
              <a:t>desenvolvimento</a:t>
            </a:r>
          </a:p>
          <a:p>
            <a:pPr lvl="3"/>
            <a:r>
              <a:rPr lang="pt-BR" altLang="pt-BR" dirty="0"/>
              <a:t>Remover referências desnecessárias de HTML (como um </a:t>
            </a:r>
            <a:r>
              <a:rPr lang="pt-BR" altLang="pt-BR" dirty="0" err="1"/>
              <a:t>favicon</a:t>
            </a:r>
            <a:r>
              <a:rPr lang="pt-BR" altLang="pt-BR" dirty="0"/>
              <a:t> de pasta raiz</a:t>
            </a:r>
            <a:r>
              <a:rPr lang="pt-BR" altLang="pt-BR" dirty="0" smtClean="0"/>
              <a:t>)</a:t>
            </a:r>
          </a:p>
          <a:p>
            <a:pPr lvl="3"/>
            <a:r>
              <a:rPr lang="pt-BR" altLang="pt-BR" dirty="0" smtClean="0"/>
              <a:t>E muito mais consulte a documentação</a:t>
            </a:r>
            <a:endParaRPr lang="pt-BR" altLang="pt-BR" dirty="0"/>
          </a:p>
          <a:p>
            <a:pPr lvl="3"/>
            <a:endParaRPr lang="pt-BR" altLang="pt-BR" dirty="0" smtClean="0"/>
          </a:p>
          <a:p>
            <a:pPr marL="749300" lvl="4" indent="0">
              <a:buNone/>
            </a:pPr>
            <a:endParaRPr lang="pt-BR" altLang="pt-BR" dirty="0" smtClean="0"/>
          </a:p>
          <a:p>
            <a:endParaRPr lang="pt-BR" altLang="pt-BR" dirty="0" smtClean="0"/>
          </a:p>
        </p:txBody>
      </p:sp>
      <p:sp>
        <p:nvSpPr>
          <p:cNvPr id="4" name="Título 5"/>
          <p:cNvSpPr>
            <a:spLocks noGrp="1"/>
          </p:cNvSpPr>
          <p:nvPr>
            <p:ph type="title"/>
          </p:nvPr>
        </p:nvSpPr>
        <p:spPr>
          <a:xfrm>
            <a:off x="2271026" y="113212"/>
            <a:ext cx="7501284" cy="1505027"/>
          </a:xfrm>
        </p:spPr>
        <p:txBody>
          <a:bodyPr wrap="none">
            <a:spAutoFit/>
            <a:scene3d>
              <a:camera prst="perspectiveFront"/>
              <a:lightRig rig="threePt" dir="t"/>
            </a:scene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Vantagens de usar o H5BP</a:t>
            </a:r>
            <a:r>
              <a:rPr lang="pt-BR" sz="5400" b="1" dirty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/>
            </a:r>
            <a:br>
              <a:rPr lang="pt-BR" sz="5400" b="1" dirty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</a:br>
            <a: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usando </a:t>
            </a:r>
            <a:r>
              <a:rPr lang="pt-BR" sz="5400" b="1" dirty="0" err="1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ant</a:t>
            </a:r>
            <a: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 build script</a:t>
            </a:r>
            <a:endParaRPr lang="pt-BR" sz="5400" b="1" dirty="0">
              <a:ln w="12700" cmpd="sng">
                <a:solidFill>
                  <a:srgbClr val="E54D26"/>
                </a:solidFill>
                <a:prstDash val="solid"/>
              </a:ln>
              <a:solidFill>
                <a:srgbClr val="E54D26"/>
              </a:solidFill>
              <a:latin typeface="+mn-lt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2310" y="2307989"/>
            <a:ext cx="2328462" cy="1297239"/>
          </a:xfrm>
          <a:prstGeom prst="rect">
            <a:avLst/>
          </a:prstGeom>
        </p:spPr>
      </p:pic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79393BD-FB2C-41BD-BD1E-CE2C794C36DF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300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Espaço Reservado para Conteúdo 2"/>
          <p:cNvSpPr>
            <a:spLocks noGrp="1"/>
          </p:cNvSpPr>
          <p:nvPr>
            <p:ph idx="1"/>
          </p:nvPr>
        </p:nvSpPr>
        <p:spPr>
          <a:xfrm>
            <a:off x="1096963" y="1846263"/>
            <a:ext cx="10058400" cy="4491163"/>
          </a:xfrm>
        </p:spPr>
        <p:txBody>
          <a:bodyPr/>
          <a:lstStyle/>
          <a:p>
            <a:r>
              <a:rPr lang="pt-BR" altLang="pt-BR" dirty="0"/>
              <a:t>Um site básico HTML5 </a:t>
            </a:r>
            <a:r>
              <a:rPr lang="pt-BR" altLang="pt-BR" dirty="0" err="1"/>
              <a:t>Boilerplate</a:t>
            </a:r>
            <a:r>
              <a:rPr lang="pt-BR" altLang="pt-BR" dirty="0"/>
              <a:t> </a:t>
            </a:r>
            <a:r>
              <a:rPr lang="pt-BR" altLang="pt-BR" dirty="0" smtClean="0"/>
              <a:t>tem essa estrutura:</a:t>
            </a:r>
          </a:p>
          <a:p>
            <a:endParaRPr lang="pt-BR" altLang="pt-BR" dirty="0" smtClean="0"/>
          </a:p>
          <a:p>
            <a:endParaRPr lang="pt-BR" altLang="pt-BR" dirty="0" smtClean="0"/>
          </a:p>
        </p:txBody>
      </p:sp>
      <p:sp>
        <p:nvSpPr>
          <p:cNvPr id="4" name="Título 5"/>
          <p:cNvSpPr>
            <a:spLocks noGrp="1"/>
          </p:cNvSpPr>
          <p:nvPr>
            <p:ph type="title"/>
          </p:nvPr>
        </p:nvSpPr>
        <p:spPr>
          <a:xfrm>
            <a:off x="3461273" y="765050"/>
            <a:ext cx="5329792" cy="798680"/>
          </a:xfrm>
        </p:spPr>
        <p:txBody>
          <a:bodyPr wrap="none">
            <a:spAutoFit/>
            <a:scene3d>
              <a:camera prst="perspectiveFront"/>
              <a:lightRig rig="threePt" dir="t"/>
            </a:scene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Estrutura do H5BP</a:t>
            </a:r>
            <a:endParaRPr lang="pt-BR" sz="5400" b="1" dirty="0">
              <a:ln w="12700" cmpd="sng">
                <a:solidFill>
                  <a:srgbClr val="E54D26"/>
                </a:solidFill>
                <a:prstDash val="solid"/>
              </a:ln>
              <a:solidFill>
                <a:srgbClr val="E54D26"/>
              </a:solidFill>
              <a:latin typeface="+mn-lt"/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6963" y="2127812"/>
            <a:ext cx="7462151" cy="4023709"/>
          </a:xfrm>
          <a:prstGeom prst="rect">
            <a:avLst/>
          </a:prstGeom>
        </p:spPr>
      </p:pic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79393BD-FB2C-41BD-BD1E-CE2C794C36DF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326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5"/>
          <p:cNvSpPr>
            <a:spLocks noGrp="1"/>
          </p:cNvSpPr>
          <p:nvPr>
            <p:ph type="title"/>
          </p:nvPr>
        </p:nvSpPr>
        <p:spPr>
          <a:xfrm>
            <a:off x="1849295" y="758830"/>
            <a:ext cx="8553752" cy="804900"/>
          </a:xfrm>
        </p:spPr>
        <p:txBody>
          <a:bodyPr wrap="none">
            <a:spAutoFit/>
            <a:scene3d>
              <a:camera prst="perspectiveFront"/>
              <a:lightRig rig="threePt" dir="t"/>
            </a:scene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Falando da Estrutura do H5BP</a:t>
            </a:r>
            <a:endParaRPr lang="pt-BR" sz="5400" b="1" dirty="0">
              <a:ln w="12700" cmpd="sng">
                <a:solidFill>
                  <a:srgbClr val="E54D26"/>
                </a:solidFill>
                <a:prstDash val="solid"/>
              </a:ln>
              <a:solidFill>
                <a:srgbClr val="E54D26"/>
              </a:solidFill>
              <a:latin typeface="+mn-lt"/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096963" y="1846263"/>
            <a:ext cx="10246540" cy="4496872"/>
          </a:xfrm>
        </p:spPr>
        <p:txBody>
          <a:bodyPr/>
          <a:lstStyle/>
          <a:p>
            <a:pPr lvl="1"/>
            <a:r>
              <a:rPr lang="pt-BR" sz="2400" dirty="0"/>
              <a:t>CSS</a:t>
            </a:r>
          </a:p>
          <a:p>
            <a:pPr lvl="2">
              <a:spcBef>
                <a:spcPts val="0"/>
              </a:spcBef>
              <a:spcAft>
                <a:spcPts val="0"/>
              </a:spcAft>
            </a:pPr>
            <a:r>
              <a:rPr lang="pt-BR" sz="1600" dirty="0"/>
              <a:t>Este diretório deve conter todos os arquivos CSS do seu projeto. Ele inclui alguns CSS iniciais para ajudar você a começar a partir de uma base sólida. </a:t>
            </a:r>
            <a:r>
              <a:rPr lang="pt-BR" sz="1600" dirty="0" smtClean="0"/>
              <a:t> Já vem com </a:t>
            </a:r>
            <a:r>
              <a:rPr lang="pt-BR" sz="1600" dirty="0"/>
              <a:t>o normalize.css </a:t>
            </a:r>
            <a:r>
              <a:rPr lang="pt-BR" sz="1600" dirty="0" smtClean="0"/>
              <a:t>que vai muito além de reset </a:t>
            </a:r>
            <a:r>
              <a:rPr lang="pt-BR" sz="1600" dirty="0" err="1" smtClean="0"/>
              <a:t>css</a:t>
            </a:r>
            <a:r>
              <a:rPr lang="pt-BR" sz="1600" dirty="0" smtClean="0"/>
              <a:t>, ele deixa os estilos consistentes, para cada navegador normalizando e preservando os estilos básicos</a:t>
            </a:r>
          </a:p>
          <a:p>
            <a:pPr lvl="1"/>
            <a:r>
              <a:rPr lang="pt-BR" sz="2400" dirty="0" err="1"/>
              <a:t>Doc</a:t>
            </a:r>
            <a:endParaRPr lang="pt-BR" sz="2400" dirty="0"/>
          </a:p>
          <a:p>
            <a:pPr lvl="2"/>
            <a:r>
              <a:rPr lang="pt-BR" sz="1600" dirty="0"/>
              <a:t>Este diretório contém toda a documentação do HTML5 </a:t>
            </a:r>
            <a:r>
              <a:rPr lang="pt-BR" sz="1600" dirty="0" err="1"/>
              <a:t>Boilerplate</a:t>
            </a:r>
            <a:r>
              <a:rPr lang="pt-BR" sz="1600" dirty="0"/>
              <a:t>. Você pode usá-lo como a localização e base para a documentação do seu próprio projeto</a:t>
            </a:r>
            <a:endParaRPr lang="pt-BR" sz="1600" dirty="0" smtClean="0"/>
          </a:p>
          <a:p>
            <a:pPr lvl="1"/>
            <a:r>
              <a:rPr lang="pt-BR" sz="2400" dirty="0" smtClean="0"/>
              <a:t>JS</a:t>
            </a:r>
          </a:p>
          <a:p>
            <a:pPr lvl="2"/>
            <a:r>
              <a:rPr lang="pt-PT" sz="1600" dirty="0"/>
              <a:t>Este diretório deve conter todos os arquivos JS do seu projeto. Bibliotecas, plugins e códigos personalizados podem ser incluídos aqui. Ele inclui alguns JS iniciais para ajudar você a começar. </a:t>
            </a:r>
            <a:r>
              <a:rPr lang="pt-PT" sz="1600" dirty="0" smtClean="0"/>
              <a:t> Ele traz o modernizer </a:t>
            </a:r>
            <a:endParaRPr lang="pt-BR" sz="1600" dirty="0" smtClean="0"/>
          </a:p>
          <a:p>
            <a:pPr lvl="1"/>
            <a:r>
              <a:rPr lang="pt-BR" sz="2400" dirty="0"/>
              <a:t>.</a:t>
            </a:r>
            <a:r>
              <a:rPr lang="pt-BR" sz="2400" dirty="0" err="1"/>
              <a:t>htaccess</a:t>
            </a:r>
            <a:endParaRPr lang="pt-BR" sz="2400" dirty="0"/>
          </a:p>
          <a:p>
            <a:pPr lvl="2"/>
            <a:r>
              <a:rPr lang="pt-BR" sz="1600" dirty="0"/>
              <a:t>As configurações padrão do servidor web são para o Apache. Para obter mais informações, consulte o repositório Apache Server </a:t>
            </a:r>
            <a:r>
              <a:rPr lang="pt-BR" sz="1600" dirty="0" err="1"/>
              <a:t>Configs</a:t>
            </a:r>
            <a:endParaRPr lang="pt-BR" sz="1600" dirty="0" smtClean="0"/>
          </a:p>
          <a:p>
            <a:pPr lvl="1"/>
            <a:r>
              <a:rPr lang="pt-BR" sz="2400" dirty="0"/>
              <a:t>404.html</a:t>
            </a:r>
          </a:p>
          <a:p>
            <a:pPr lvl="2"/>
            <a:r>
              <a:rPr lang="pt-BR" sz="1600" dirty="0"/>
              <a:t>Um costume 404 útil para você </a:t>
            </a:r>
            <a:r>
              <a:rPr lang="pt-BR" sz="1600" dirty="0" smtClean="0"/>
              <a:t>começar</a:t>
            </a:r>
          </a:p>
          <a:p>
            <a:pPr lvl="2"/>
            <a:endParaRPr lang="pt-BR" dirty="0" smtClean="0"/>
          </a:p>
          <a:p>
            <a:pPr lvl="1"/>
            <a:endParaRPr lang="pt-BR" dirty="0" smtClean="0"/>
          </a:p>
          <a:p>
            <a:pPr lvl="1"/>
            <a:endParaRPr lang="pt-BR" dirty="0" smtClean="0"/>
          </a:p>
          <a:p>
            <a:pPr lvl="2"/>
            <a:endParaRPr lang="pt-BR" dirty="0" smtClean="0"/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79393BD-FB2C-41BD-BD1E-CE2C794C36DF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5"/>
          <p:cNvSpPr>
            <a:spLocks noGrp="1"/>
          </p:cNvSpPr>
          <p:nvPr>
            <p:ph type="title"/>
          </p:nvPr>
        </p:nvSpPr>
        <p:spPr>
          <a:xfrm>
            <a:off x="1849295" y="758830"/>
            <a:ext cx="8553752" cy="804900"/>
          </a:xfrm>
        </p:spPr>
        <p:txBody>
          <a:bodyPr wrap="none">
            <a:spAutoFit/>
            <a:scene3d>
              <a:camera prst="perspectiveFront"/>
              <a:lightRig rig="threePt" dir="t"/>
            </a:scene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Falando da Estrutura do H5BP</a:t>
            </a:r>
            <a:endParaRPr lang="pt-BR" sz="5400" b="1" dirty="0">
              <a:ln w="12700" cmpd="sng">
                <a:solidFill>
                  <a:srgbClr val="E54D26"/>
                </a:solidFill>
                <a:prstDash val="solid"/>
              </a:ln>
              <a:solidFill>
                <a:srgbClr val="E54D26"/>
              </a:solidFill>
              <a:latin typeface="+mn-lt"/>
            </a:endParaRPr>
          </a:p>
        </p:txBody>
      </p:sp>
      <p:sp>
        <p:nvSpPr>
          <p:cNvPr id="5" name="Espaço Reservado para Conteúdo 2"/>
          <p:cNvSpPr txBox="1">
            <a:spLocks/>
          </p:cNvSpPr>
          <p:nvPr/>
        </p:nvSpPr>
        <p:spPr bwMode="auto">
          <a:xfrm>
            <a:off x="1096963" y="1846263"/>
            <a:ext cx="10246540" cy="44968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90488" indent="-90488" algn="l" rtl="0" eaLnBrk="0" fontAlgn="base" hangingPunct="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rgbClr val="404040"/>
                </a:solidFill>
                <a:latin typeface="+mn-lt"/>
                <a:ea typeface="+mn-ea"/>
                <a:cs typeface="+mn-cs"/>
              </a:defRPr>
            </a:lvl1pPr>
            <a:lvl2pPr marL="382588" indent="-182563" algn="l" rtl="0" eaLnBrk="0" fontAlgn="base" hangingPunct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kern="1200">
                <a:solidFill>
                  <a:srgbClr val="404040"/>
                </a:solidFill>
                <a:latin typeface="+mn-lt"/>
                <a:ea typeface="+mn-ea"/>
                <a:cs typeface="+mn-cs"/>
              </a:defRPr>
            </a:lvl2pPr>
            <a:lvl3pPr marL="566738" indent="-182563" algn="l" rtl="0" eaLnBrk="0" fontAlgn="base" hangingPunct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 kern="1200">
                <a:solidFill>
                  <a:srgbClr val="404040"/>
                </a:solidFill>
                <a:latin typeface="+mn-lt"/>
                <a:ea typeface="+mn-ea"/>
                <a:cs typeface="+mn-cs"/>
              </a:defRPr>
            </a:lvl3pPr>
            <a:lvl4pPr marL="749300" indent="-182563" algn="l" rtl="0" eaLnBrk="0" fontAlgn="base" hangingPunct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 kern="1200">
                <a:solidFill>
                  <a:srgbClr val="404040"/>
                </a:solidFill>
                <a:latin typeface="+mn-lt"/>
                <a:ea typeface="+mn-ea"/>
                <a:cs typeface="+mn-cs"/>
              </a:defRPr>
            </a:lvl4pPr>
            <a:lvl5pPr marL="931863" indent="-182563" algn="l" rtl="0" eaLnBrk="0" fontAlgn="base" hangingPunct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 kern="1200">
                <a:solidFill>
                  <a:srgbClr val="404040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defTabSz="914400"/>
            <a:r>
              <a:rPr lang="pt-BR" sz="2400" dirty="0" smtClean="0"/>
              <a:t>browserconfig.xml</a:t>
            </a:r>
          </a:p>
          <a:p>
            <a:pPr lvl="2" defTabSz="914400">
              <a:spcBef>
                <a:spcPts val="0"/>
              </a:spcBef>
              <a:spcAft>
                <a:spcPts val="0"/>
              </a:spcAft>
            </a:pPr>
            <a:r>
              <a:rPr lang="pt-BR" sz="1600" dirty="0" smtClean="0"/>
              <a:t>Contem arquivos com configurações para </a:t>
            </a:r>
            <a:r>
              <a:rPr lang="pt-BR" sz="1600" dirty="0" err="1" smtClean="0"/>
              <a:t>renderizar</a:t>
            </a:r>
            <a:r>
              <a:rPr lang="pt-BR" sz="1600" dirty="0" smtClean="0"/>
              <a:t> para o IE11</a:t>
            </a:r>
          </a:p>
          <a:p>
            <a:pPr lvl="1" defTabSz="914400"/>
            <a:r>
              <a:rPr lang="pt-PT" sz="2400" dirty="0" smtClean="0"/>
              <a:t>.editorconfig</a:t>
            </a:r>
            <a:endParaRPr lang="pt-BR" sz="2400" dirty="0" smtClean="0"/>
          </a:p>
          <a:p>
            <a:pPr lvl="2" defTabSz="914400"/>
            <a:r>
              <a:rPr lang="pt-BR" sz="1600" dirty="0" smtClean="0"/>
              <a:t>O </a:t>
            </a:r>
            <a:r>
              <a:rPr lang="pt-BR" sz="1600" dirty="0"/>
              <a:t>arquivo .</a:t>
            </a:r>
            <a:r>
              <a:rPr lang="pt-BR" sz="1600" dirty="0" err="1"/>
              <a:t>editorconfig</a:t>
            </a:r>
            <a:r>
              <a:rPr lang="pt-BR" sz="1600" dirty="0"/>
              <a:t> é fornecido para incentivar e ajudar você e sua equipe a manter estilos de codificação consistentes entre diferentes editores e </a:t>
            </a:r>
            <a:r>
              <a:rPr lang="pt-BR" sz="1600" dirty="0" err="1" smtClean="0"/>
              <a:t>IDEs</a:t>
            </a:r>
            <a:r>
              <a:rPr lang="pt-BR" sz="1600" dirty="0" smtClean="0"/>
              <a:t>.</a:t>
            </a:r>
          </a:p>
          <a:p>
            <a:pPr lvl="1" defTabSz="914400"/>
            <a:r>
              <a:rPr lang="pt-BR" sz="2400" dirty="0" smtClean="0"/>
              <a:t>Index.html</a:t>
            </a:r>
          </a:p>
          <a:p>
            <a:pPr lvl="2" defTabSz="914400"/>
            <a:r>
              <a:rPr lang="pt-BR" sz="1600" dirty="0"/>
              <a:t>Este é o esqueleto HTML padrão que deve formar a base de todas as páginas do seu site. Se você estiver usando um framework de modelo de servidor, então você precisará integrar este HTML inicial com sua </a:t>
            </a:r>
            <a:r>
              <a:rPr lang="pt-BR" sz="1600" dirty="0" smtClean="0"/>
              <a:t>configuração.</a:t>
            </a:r>
          </a:p>
          <a:p>
            <a:pPr lvl="1" defTabSz="914400"/>
            <a:r>
              <a:rPr lang="pt-BR" sz="2400" dirty="0" smtClean="0"/>
              <a:t>Humans.txt</a:t>
            </a:r>
          </a:p>
          <a:p>
            <a:pPr lvl="2" defTabSz="914400"/>
            <a:r>
              <a:rPr lang="pt-BR" sz="1600" dirty="0"/>
              <a:t>Edite este arquivo para incluir a equipe que trabalhou em seu site / aplicativo e a tecnologia que o energiza</a:t>
            </a:r>
            <a:r>
              <a:rPr lang="pt-BR" sz="1600" dirty="0" smtClean="0"/>
              <a:t>.</a:t>
            </a:r>
          </a:p>
          <a:p>
            <a:pPr lvl="1" defTabSz="914400"/>
            <a:r>
              <a:rPr lang="pt-BR" sz="2400" dirty="0" smtClean="0"/>
              <a:t>Robots.txt</a:t>
            </a:r>
          </a:p>
          <a:p>
            <a:pPr lvl="2" defTabSz="914400"/>
            <a:r>
              <a:rPr lang="pt-BR" sz="1600" dirty="0"/>
              <a:t>Edite este arquivo para incluir todas as páginas que você precisa ocultas dos mecanismos de </a:t>
            </a:r>
            <a:r>
              <a:rPr lang="pt-BR" sz="1600" dirty="0" smtClean="0"/>
              <a:t>pesquisa.</a:t>
            </a:r>
            <a:endParaRPr lang="pt-BR" sz="1600" dirty="0"/>
          </a:p>
          <a:p>
            <a:pPr lvl="1" defTabSz="914400"/>
            <a:r>
              <a:rPr lang="pt-PT" sz="2400" dirty="0" smtClean="0"/>
              <a:t>crossdomain.xml</a:t>
            </a:r>
            <a:endParaRPr lang="pt-BR" sz="2400" dirty="0"/>
          </a:p>
          <a:p>
            <a:pPr lvl="2" defTabSz="914400"/>
            <a:r>
              <a:rPr lang="pt-BR" sz="1600" dirty="0"/>
              <a:t>Um modelo para trabalhar com solicitações entre domínios.</a:t>
            </a:r>
          </a:p>
          <a:p>
            <a:pPr lvl="2" defTabSz="914400"/>
            <a:endParaRPr lang="pt-BR" sz="1600" dirty="0"/>
          </a:p>
          <a:p>
            <a:pPr lvl="2" defTabSz="914400"/>
            <a:endParaRPr lang="pt-BR" dirty="0" smtClean="0"/>
          </a:p>
          <a:p>
            <a:pPr lvl="1" defTabSz="914400"/>
            <a:endParaRPr lang="pt-BR" dirty="0" smtClean="0"/>
          </a:p>
          <a:p>
            <a:pPr lvl="1" defTabSz="914400"/>
            <a:endParaRPr lang="pt-BR" dirty="0" smtClean="0"/>
          </a:p>
          <a:p>
            <a:pPr lvl="2" defTabSz="914400"/>
            <a:endParaRPr lang="pt-BR" dirty="0" smtClean="0"/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79393BD-FB2C-41BD-BD1E-CE2C794C36DF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729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altLang="pt-BR" sz="2800" dirty="0" smtClean="0"/>
              <a:t>Acha que essa estrutura toda é demais, acredita que tem coisas que você talvez não use em um projeto então  existe uma outro caminho a trilhar com o H5BP.</a:t>
            </a:r>
          </a:p>
        </p:txBody>
      </p:sp>
      <p:sp>
        <p:nvSpPr>
          <p:cNvPr id="4" name="Título 5"/>
          <p:cNvSpPr>
            <a:spLocks noGrp="1"/>
          </p:cNvSpPr>
          <p:nvPr>
            <p:ph type="title"/>
          </p:nvPr>
        </p:nvSpPr>
        <p:spPr>
          <a:xfrm>
            <a:off x="3998834" y="765050"/>
            <a:ext cx="4254691" cy="798680"/>
          </a:xfrm>
        </p:spPr>
        <p:txBody>
          <a:bodyPr wrap="none">
            <a:spAutoFit/>
            <a:scene3d>
              <a:camera prst="perspectiveFront"/>
              <a:lightRig rig="threePt" dir="t"/>
            </a:scene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Isso é demais?</a:t>
            </a:r>
            <a:endParaRPr lang="pt-BR" sz="5400" b="1" dirty="0">
              <a:ln w="12700" cmpd="sng">
                <a:solidFill>
                  <a:srgbClr val="E54D26"/>
                </a:solidFill>
                <a:prstDash val="solid"/>
              </a:ln>
              <a:solidFill>
                <a:srgbClr val="E54D26"/>
              </a:solidFill>
              <a:latin typeface="+mn-lt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6521" y="4522372"/>
            <a:ext cx="3340716" cy="1835740"/>
          </a:xfrm>
          <a:prstGeom prst="rect">
            <a:avLst/>
          </a:prstGeom>
        </p:spPr>
      </p:pic>
      <p:sp>
        <p:nvSpPr>
          <p:cNvPr id="5" name="Texto explicativo em elipse 4"/>
          <p:cNvSpPr/>
          <p:nvPr/>
        </p:nvSpPr>
        <p:spPr>
          <a:xfrm>
            <a:off x="3326879" y="2863988"/>
            <a:ext cx="4353596" cy="2166375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“Em um lugar escuro nos encontramos, e um pouco mais de conhecimento ilumina nosso caminho."</a:t>
            </a:r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79393BD-FB2C-41BD-BD1E-CE2C794C36DF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689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altLang="pt-BR" sz="3600" dirty="0" smtClean="0"/>
          </a:p>
        </p:txBody>
      </p:sp>
      <p:sp>
        <p:nvSpPr>
          <p:cNvPr id="4" name="Título 5"/>
          <p:cNvSpPr>
            <a:spLocks noGrp="1"/>
          </p:cNvSpPr>
          <p:nvPr>
            <p:ph type="title"/>
          </p:nvPr>
        </p:nvSpPr>
        <p:spPr>
          <a:xfrm>
            <a:off x="4034101" y="758830"/>
            <a:ext cx="4184159" cy="804900"/>
          </a:xfrm>
        </p:spPr>
        <p:txBody>
          <a:bodyPr wrap="none">
            <a:spAutoFit/>
            <a:scene3d>
              <a:camera prst="perspectiveFront"/>
              <a:lightRig rig="threePt" dir="t"/>
            </a:scene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Use </a:t>
            </a:r>
            <a:r>
              <a:rPr lang="pt-BR" sz="5400" b="1" dirty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o </a:t>
            </a:r>
            <a:r>
              <a:rPr lang="pt-BR" sz="5400" b="1" dirty="0" err="1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Initializr</a:t>
            </a:r>
            <a:endParaRPr lang="pt-BR" sz="5400" b="1" dirty="0">
              <a:ln w="12700" cmpd="sng">
                <a:solidFill>
                  <a:srgbClr val="E54D26"/>
                </a:solidFill>
                <a:prstDash val="solid"/>
              </a:ln>
              <a:solidFill>
                <a:srgbClr val="E54D26"/>
              </a:solidFill>
              <a:latin typeface="+mn-lt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963" y="1846263"/>
            <a:ext cx="10058400" cy="2774731"/>
          </a:xfrm>
          <a:prstGeom prst="rect">
            <a:avLst/>
          </a:prstGeom>
        </p:spPr>
      </p:pic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79393BD-FB2C-41BD-BD1E-CE2C794C36DF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909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altLang="pt-BR" sz="3600" dirty="0" smtClean="0"/>
              <a:t>O </a:t>
            </a:r>
            <a:r>
              <a:rPr lang="pt-BR" sz="3600" dirty="0" err="1" smtClean="0"/>
              <a:t>Initializr</a:t>
            </a:r>
            <a:r>
              <a:rPr lang="pt-BR" sz="3600" dirty="0"/>
              <a:t> </a:t>
            </a:r>
            <a:r>
              <a:rPr lang="pt-BR" sz="3600" dirty="0" smtClean="0"/>
              <a:t>é uma ferramenta que utiliza o Html5 </a:t>
            </a:r>
            <a:r>
              <a:rPr lang="pt-BR" sz="3600" dirty="0" err="1" smtClean="0"/>
              <a:t>Boilerplate</a:t>
            </a:r>
            <a:r>
              <a:rPr lang="pt-BR" sz="3600" dirty="0" smtClean="0"/>
              <a:t>, mas da a opção de selecionar só aquilo que precisamos para o projeto ou seja podemos customizar o nosso </a:t>
            </a:r>
            <a:r>
              <a:rPr lang="pt-BR" sz="3600" dirty="0" err="1" smtClean="0"/>
              <a:t>template</a:t>
            </a:r>
            <a:r>
              <a:rPr lang="pt-BR" sz="3600" dirty="0" smtClean="0"/>
              <a:t> do H5BP.</a:t>
            </a:r>
          </a:p>
          <a:p>
            <a:r>
              <a:rPr lang="pt-BR" sz="3600" dirty="0" smtClean="0"/>
              <a:t>Sendo que ele ainda vem com uma </a:t>
            </a:r>
            <a:r>
              <a:rPr lang="pt-BR" sz="3600" dirty="0" err="1" smtClean="0"/>
              <a:t>pre</a:t>
            </a:r>
            <a:r>
              <a:rPr lang="pt-BR" sz="3600" dirty="0" smtClean="0"/>
              <a:t>-estrutura do um projeto!</a:t>
            </a:r>
          </a:p>
        </p:txBody>
      </p:sp>
      <p:sp>
        <p:nvSpPr>
          <p:cNvPr id="4" name="Título 5"/>
          <p:cNvSpPr>
            <a:spLocks noGrp="1"/>
          </p:cNvSpPr>
          <p:nvPr>
            <p:ph type="title"/>
          </p:nvPr>
        </p:nvSpPr>
        <p:spPr>
          <a:xfrm>
            <a:off x="4034101" y="758830"/>
            <a:ext cx="4184159" cy="804900"/>
          </a:xfrm>
        </p:spPr>
        <p:txBody>
          <a:bodyPr wrap="none">
            <a:spAutoFit/>
            <a:scene3d>
              <a:camera prst="perspectiveFront"/>
              <a:lightRig rig="threePt" dir="t"/>
            </a:scene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Use </a:t>
            </a:r>
            <a:r>
              <a:rPr lang="pt-BR" sz="5400" b="1" dirty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o </a:t>
            </a:r>
            <a:r>
              <a:rPr lang="pt-BR" sz="5400" b="1" dirty="0" err="1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Initializr</a:t>
            </a:r>
            <a:endParaRPr lang="pt-BR" sz="5400" b="1" dirty="0">
              <a:ln w="12700" cmpd="sng">
                <a:solidFill>
                  <a:srgbClr val="E54D26"/>
                </a:solidFill>
                <a:prstDash val="solid"/>
              </a:ln>
              <a:solidFill>
                <a:srgbClr val="E54D26"/>
              </a:solidFill>
              <a:latin typeface="+mn-lt"/>
            </a:endParaRP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79393BD-FB2C-41BD-BD1E-CE2C794C36DF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457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5"/>
          <p:cNvSpPr>
            <a:spLocks noGrp="1"/>
          </p:cNvSpPr>
          <p:nvPr>
            <p:ph type="title"/>
          </p:nvPr>
        </p:nvSpPr>
        <p:spPr>
          <a:xfrm>
            <a:off x="2231051" y="1835931"/>
            <a:ext cx="6836598" cy="4330416"/>
          </a:xfrm>
        </p:spPr>
        <p:txBody>
          <a:bodyPr wrap="square">
            <a:spAutoFit/>
            <a:scene3d>
              <a:camera prst="perspectiveFront"/>
              <a:lightRig rig="threePt" dir="t"/>
            </a:scene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/>
            </a:r>
            <a:b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</a:br>
            <a:r>
              <a:rPr lang="pt-BR" sz="5400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João Manoel</a:t>
            </a:r>
            <a:br>
              <a:rPr lang="pt-BR" sz="5400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</a:br>
            <a:r>
              <a:rPr lang="pt-BR" sz="5400" dirty="0" err="1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Graciene</a:t>
            </a:r>
            <a:r>
              <a:rPr lang="pt-BR" sz="5400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 Lima</a:t>
            </a:r>
            <a:br>
              <a:rPr lang="pt-BR" sz="5400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</a:br>
            <a:r>
              <a:rPr lang="pt-BR" sz="5400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Matheus Braga</a:t>
            </a:r>
            <a:br>
              <a:rPr lang="pt-BR" sz="5400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</a:br>
            <a:r>
              <a:rPr lang="pt-BR" sz="5400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Rodrigo </a:t>
            </a:r>
            <a:r>
              <a:rPr lang="pt-BR" sz="5400" dirty="0" err="1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Hilario</a:t>
            </a:r>
            <a: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/>
            </a:r>
            <a:b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</a:br>
            <a:endParaRPr lang="pt-BR" sz="5400" b="1" dirty="0">
              <a:ln w="12700" cmpd="sng">
                <a:solidFill>
                  <a:srgbClr val="E54D26"/>
                </a:solidFill>
                <a:prstDash val="solid"/>
              </a:ln>
              <a:solidFill>
                <a:srgbClr val="E54D26"/>
              </a:solidFill>
              <a:latin typeface="+mn-lt"/>
            </a:endParaRPr>
          </a:p>
        </p:txBody>
      </p:sp>
      <p:sp>
        <p:nvSpPr>
          <p:cNvPr id="6" name="Título 5"/>
          <p:cNvSpPr txBox="1">
            <a:spLocks/>
          </p:cNvSpPr>
          <p:nvPr/>
        </p:nvSpPr>
        <p:spPr>
          <a:xfrm>
            <a:off x="2986477" y="857685"/>
            <a:ext cx="6147580" cy="804900"/>
          </a:xfrm>
          <a:prstGeom prst="rect">
            <a:avLst/>
          </a:prstGeom>
        </p:spPr>
        <p:txBody>
          <a:bodyPr vert="horz" wrap="none" lIns="91440" tIns="45720" rIns="91440" bIns="45720" rtlCol="0" anchor="b">
            <a:spAutoFit/>
            <a:scene3d>
              <a:camera prst="perspectiveFront"/>
              <a:lightRig rig="threePt" dir="t"/>
            </a:scene3d>
          </a:bodyPr>
          <a:lstStyle>
            <a:lvl1pPr marL="0" algn="l" rtl="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4800" kern="1200" spc="-50">
                <a:solidFill>
                  <a:srgbClr val="404040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4800">
                <a:solidFill>
                  <a:srgbClr val="404040"/>
                </a:solidFill>
                <a:latin typeface="Calibri Light" panose="020F0302020204030204" pitchFamily="34" charset="0"/>
              </a:defRPr>
            </a:lvl2pPr>
            <a:lvl3pPr algn="l" rtl="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4800">
                <a:solidFill>
                  <a:srgbClr val="404040"/>
                </a:solidFill>
                <a:latin typeface="Calibri Light" panose="020F0302020204030204" pitchFamily="34" charset="0"/>
              </a:defRPr>
            </a:lvl3pPr>
            <a:lvl4pPr algn="l" rtl="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4800">
                <a:solidFill>
                  <a:srgbClr val="404040"/>
                </a:solidFill>
                <a:latin typeface="Calibri Light" panose="020F0302020204030204" pitchFamily="34" charset="0"/>
              </a:defRPr>
            </a:lvl4pPr>
            <a:lvl5pPr algn="l" rtl="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4800">
                <a:solidFill>
                  <a:srgbClr val="404040"/>
                </a:solidFill>
                <a:latin typeface="Calibri Light" panose="020F0302020204030204" pitchFamily="34" charset="0"/>
              </a:defRPr>
            </a:lvl5pPr>
            <a:lvl6pPr marL="4572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4800">
                <a:solidFill>
                  <a:srgbClr val="404040"/>
                </a:solidFill>
                <a:latin typeface="Calibri Light" panose="020F0302020204030204" pitchFamily="34" charset="0"/>
              </a:defRPr>
            </a:lvl6pPr>
            <a:lvl7pPr marL="9144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4800">
                <a:solidFill>
                  <a:srgbClr val="404040"/>
                </a:solidFill>
                <a:latin typeface="Calibri Light" panose="020F0302020204030204" pitchFamily="34" charset="0"/>
              </a:defRPr>
            </a:lvl7pPr>
            <a:lvl8pPr marL="13716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4800">
                <a:solidFill>
                  <a:srgbClr val="404040"/>
                </a:solidFill>
                <a:latin typeface="Calibri Light" panose="020F0302020204030204" pitchFamily="34" charset="0"/>
              </a:defRPr>
            </a:lvl8pPr>
            <a:lvl9pPr marL="18288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4800">
                <a:solidFill>
                  <a:srgbClr val="404040"/>
                </a:solidFill>
                <a:latin typeface="Calibri Light" panose="020F0302020204030204" pitchFamily="34" charset="0"/>
              </a:defRPr>
            </a:lvl9pPr>
          </a:lstStyle>
          <a:p>
            <a:pPr algn="ctr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Core Team Seminário</a:t>
            </a:r>
            <a:endParaRPr lang="pt-BR" sz="5400" b="1" dirty="0">
              <a:ln w="12700" cmpd="sng">
                <a:solidFill>
                  <a:srgbClr val="E54D26"/>
                </a:solidFill>
                <a:prstDash val="solid"/>
              </a:ln>
              <a:solidFill>
                <a:srgbClr val="E54D26"/>
              </a:solidFill>
              <a:latin typeface="+mn-lt"/>
            </a:endParaRP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79393BD-FB2C-41BD-BD1E-CE2C794C36DF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865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5"/>
          <p:cNvSpPr>
            <a:spLocks noGrp="1"/>
          </p:cNvSpPr>
          <p:nvPr>
            <p:ph type="title"/>
          </p:nvPr>
        </p:nvSpPr>
        <p:spPr>
          <a:xfrm>
            <a:off x="4034101" y="758830"/>
            <a:ext cx="4184159" cy="804900"/>
          </a:xfrm>
        </p:spPr>
        <p:txBody>
          <a:bodyPr wrap="none">
            <a:spAutoFit/>
            <a:scene3d>
              <a:camera prst="perspectiveFront"/>
              <a:lightRig rig="threePt" dir="t"/>
            </a:scene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Use </a:t>
            </a:r>
            <a:r>
              <a:rPr lang="pt-BR" sz="5400" b="1" dirty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o </a:t>
            </a:r>
            <a:r>
              <a:rPr lang="pt-BR" sz="5400" b="1" dirty="0" err="1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Initializr</a:t>
            </a:r>
            <a:endParaRPr lang="pt-BR" sz="5400" b="1" dirty="0">
              <a:ln w="12700" cmpd="sng">
                <a:solidFill>
                  <a:srgbClr val="E54D26"/>
                </a:solidFill>
                <a:prstDash val="solid"/>
              </a:ln>
              <a:solidFill>
                <a:srgbClr val="E54D26"/>
              </a:solidFill>
              <a:latin typeface="+mn-lt"/>
            </a:endParaRPr>
          </a:p>
        </p:txBody>
      </p:sp>
      <p:pic>
        <p:nvPicPr>
          <p:cNvPr id="3" name="Espaço Reservado para Conteúdo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5153" y="1846263"/>
            <a:ext cx="6830311" cy="4459003"/>
          </a:xfrm>
        </p:spPr>
      </p:pic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79393BD-FB2C-41BD-BD1E-CE2C794C36DF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77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Espaço Reservado para Conteúdo 2"/>
          <p:cNvSpPr>
            <a:spLocks noGrp="1"/>
          </p:cNvSpPr>
          <p:nvPr>
            <p:ph idx="1"/>
          </p:nvPr>
        </p:nvSpPr>
        <p:spPr>
          <a:xfrm>
            <a:off x="1096963" y="1846263"/>
            <a:ext cx="10058400" cy="4351337"/>
          </a:xfrm>
        </p:spPr>
        <p:txBody>
          <a:bodyPr/>
          <a:lstStyle/>
          <a:p>
            <a:pPr lvl="1"/>
            <a:r>
              <a:rPr lang="pt-BR" altLang="pt-BR" dirty="0" smtClean="0"/>
              <a:t>A diferença básica entre o H5BP e outro framework por exemplo o </a:t>
            </a:r>
            <a:r>
              <a:rPr lang="pt-BR" altLang="pt-BR" dirty="0" err="1" smtClean="0"/>
              <a:t>Twitter</a:t>
            </a:r>
            <a:r>
              <a:rPr lang="pt-BR" altLang="pt-BR" dirty="0" smtClean="0"/>
              <a:t> </a:t>
            </a:r>
            <a:r>
              <a:rPr lang="pt-BR" altLang="pt-BR" dirty="0" err="1" smtClean="0"/>
              <a:t>BooStrap</a:t>
            </a:r>
            <a:r>
              <a:rPr lang="pt-BR" altLang="pt-BR" dirty="0" smtClean="0"/>
              <a:t> é:</a:t>
            </a:r>
          </a:p>
          <a:p>
            <a:pPr lvl="1"/>
            <a:r>
              <a:rPr lang="pt-BR" dirty="0" smtClean="0"/>
              <a:t>O </a:t>
            </a:r>
            <a:r>
              <a:rPr lang="pt-BR" dirty="0" err="1" smtClean="0"/>
              <a:t>Boilerplate</a:t>
            </a:r>
            <a:r>
              <a:rPr lang="pt-BR" dirty="0" smtClean="0"/>
              <a:t> é </a:t>
            </a:r>
            <a:r>
              <a:rPr lang="pt-BR" dirty="0"/>
              <a:t>modelo de </a:t>
            </a:r>
            <a:r>
              <a:rPr lang="pt-BR" dirty="0" err="1"/>
              <a:t>kickstart</a:t>
            </a:r>
            <a:r>
              <a:rPr lang="pt-BR" dirty="0"/>
              <a:t> front-</a:t>
            </a:r>
            <a:r>
              <a:rPr lang="pt-BR" dirty="0" err="1"/>
              <a:t>end</a:t>
            </a:r>
            <a:r>
              <a:rPr lang="pt-BR" dirty="0"/>
              <a:t> que contém uma série de melhores práticas e inclusões comuns. Ele oferece um genérico arquivos / pastas estrutura, modelo HTML5-prontos e do lado do servidor configurações globais básicas. É como modelo, mas sem os blocos de </a:t>
            </a:r>
            <a:r>
              <a:rPr lang="pt-BR" dirty="0" smtClean="0"/>
              <a:t>construção.</a:t>
            </a:r>
          </a:p>
          <a:p>
            <a:pPr lvl="1"/>
            <a:r>
              <a:rPr lang="pt-BR" altLang="pt-BR" dirty="0" smtClean="0"/>
              <a:t>Ou   seja quando é iniciado um projeto com H5BP ele só traz uma pagina padrão com um </a:t>
            </a:r>
            <a:r>
              <a:rPr lang="pt-BR" altLang="pt-BR" dirty="0" err="1" smtClean="0"/>
              <a:t>Hello</a:t>
            </a:r>
            <a:r>
              <a:rPr lang="pt-BR" altLang="pt-BR" dirty="0" smtClean="0"/>
              <a:t> World</a:t>
            </a:r>
            <a:r>
              <a:rPr lang="pt-BR" altLang="pt-BR" dirty="0"/>
              <a:t>, </a:t>
            </a:r>
            <a:r>
              <a:rPr lang="pt-BR" altLang="pt-BR" dirty="0" smtClean="0"/>
              <a:t>à </a:t>
            </a:r>
            <a:r>
              <a:rPr lang="pt-BR" altLang="pt-BR" dirty="0"/>
              <a:t>primeira vista pode parecer </a:t>
            </a:r>
            <a:r>
              <a:rPr lang="pt-BR" altLang="pt-BR" dirty="0" smtClean="0"/>
              <a:t>H5BP um </a:t>
            </a:r>
            <a:r>
              <a:rPr lang="pt-BR" altLang="pt-BR" dirty="0"/>
              <a:t>modelo bastante simples, mas na verdade ele dá-lhe muitos benefícios que não podem ser vistos imediatamente. Vamos verificar alguns deles</a:t>
            </a:r>
            <a:r>
              <a:rPr lang="pt-BR" altLang="pt-BR" dirty="0" smtClean="0"/>
              <a:t>:</a:t>
            </a:r>
          </a:p>
          <a:p>
            <a:pPr lvl="2"/>
            <a:r>
              <a:rPr lang="pt-BR" dirty="0"/>
              <a:t>HTML5 pronto modelo mais estrutura básica para seus arquivos e pastas</a:t>
            </a:r>
          </a:p>
          <a:p>
            <a:pPr lvl="2"/>
            <a:r>
              <a:rPr lang="pt-BR" dirty="0" err="1"/>
              <a:t>to</a:t>
            </a:r>
            <a:r>
              <a:rPr lang="pt-BR" dirty="0"/>
              <a:t>-use-</a:t>
            </a:r>
            <a:r>
              <a:rPr lang="pt-BR" dirty="0" err="1"/>
              <a:t>ready</a:t>
            </a:r>
            <a:r>
              <a:rPr lang="pt-BR" dirty="0"/>
              <a:t>, desempenho otimizado </a:t>
            </a:r>
            <a:r>
              <a:rPr lang="pt-BR" dirty="0" err="1" smtClean="0"/>
              <a:t>css</a:t>
            </a:r>
            <a:endParaRPr lang="pt-BR" dirty="0" smtClean="0"/>
          </a:p>
          <a:p>
            <a:pPr lvl="2"/>
            <a:r>
              <a:rPr lang="pt-BR" dirty="0"/>
              <a:t>compatibilidade </a:t>
            </a:r>
            <a:r>
              <a:rPr lang="pt-BR" dirty="0" err="1"/>
              <a:t>cross</a:t>
            </a:r>
            <a:r>
              <a:rPr lang="pt-BR" dirty="0"/>
              <a:t>-browser</a:t>
            </a:r>
          </a:p>
          <a:p>
            <a:pPr lvl="2"/>
            <a:r>
              <a:rPr lang="pt-BR" dirty="0"/>
              <a:t>otimizações navegador móvel</a:t>
            </a:r>
          </a:p>
          <a:p>
            <a:pPr lvl="2"/>
            <a:r>
              <a:rPr lang="pt-BR" dirty="0"/>
              <a:t>melhoria progressiva e degradação suave</a:t>
            </a:r>
          </a:p>
          <a:p>
            <a:pPr lvl="2"/>
            <a:r>
              <a:rPr lang="pt-BR" dirty="0"/>
              <a:t>configurações do servidor de melhores práticas</a:t>
            </a:r>
          </a:p>
          <a:p>
            <a:pPr lvl="2"/>
            <a:r>
              <a:rPr lang="pt-BR" dirty="0"/>
              <a:t>regras de armazenamento em cache e compressão </a:t>
            </a:r>
            <a:r>
              <a:rPr lang="pt-BR" dirty="0" smtClean="0"/>
              <a:t>óptimas</a:t>
            </a:r>
          </a:p>
          <a:p>
            <a:pPr lvl="2"/>
            <a:r>
              <a:rPr lang="pt-BR" dirty="0"/>
              <a:t>Otimizados Google </a:t>
            </a:r>
            <a:r>
              <a:rPr lang="pt-BR" dirty="0" err="1"/>
              <a:t>Analytics</a:t>
            </a:r>
            <a:r>
              <a:rPr lang="pt-BR" dirty="0"/>
              <a:t> trecho de código</a:t>
            </a:r>
          </a:p>
          <a:p>
            <a:pPr lvl="2"/>
            <a:endParaRPr lang="pt-BR" dirty="0" smtClean="0"/>
          </a:p>
          <a:p>
            <a:pPr lvl="2"/>
            <a:endParaRPr lang="pt-BR" dirty="0"/>
          </a:p>
          <a:p>
            <a:pPr lvl="2"/>
            <a:endParaRPr lang="pt-BR" altLang="pt-BR" dirty="0" smtClean="0"/>
          </a:p>
          <a:p>
            <a:endParaRPr lang="pt-BR" altLang="pt-BR" dirty="0" smtClean="0"/>
          </a:p>
        </p:txBody>
      </p:sp>
      <p:sp>
        <p:nvSpPr>
          <p:cNvPr id="4" name="Título 5"/>
          <p:cNvSpPr>
            <a:spLocks noGrp="1"/>
          </p:cNvSpPr>
          <p:nvPr>
            <p:ph type="title"/>
          </p:nvPr>
        </p:nvSpPr>
        <p:spPr>
          <a:xfrm>
            <a:off x="2171399" y="765050"/>
            <a:ext cx="7909538" cy="798680"/>
          </a:xfrm>
        </p:spPr>
        <p:txBody>
          <a:bodyPr wrap="none">
            <a:spAutoFit/>
            <a:scene3d>
              <a:camera prst="perspectiveFront"/>
              <a:lightRig rig="threePt" dir="t"/>
            </a:scene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H5BP </a:t>
            </a:r>
            <a:r>
              <a:rPr lang="pt-BR" sz="5400" b="1" dirty="0" err="1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vs</a:t>
            </a:r>
            <a: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 outro </a:t>
            </a:r>
            <a:r>
              <a:rPr lang="pt-BR" sz="5400" b="1" dirty="0" err="1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Framework’s</a:t>
            </a:r>
            <a:endParaRPr lang="pt-BR" sz="5400" b="1" dirty="0">
              <a:ln w="12700" cmpd="sng">
                <a:solidFill>
                  <a:srgbClr val="E54D26"/>
                </a:solidFill>
                <a:prstDash val="solid"/>
              </a:ln>
              <a:solidFill>
                <a:srgbClr val="E54D26"/>
              </a:solidFill>
              <a:latin typeface="+mn-lt"/>
            </a:endParaRP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79393BD-FB2C-41BD-BD1E-CE2C794C36DF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234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5"/>
          <p:cNvSpPr>
            <a:spLocks noGrp="1"/>
          </p:cNvSpPr>
          <p:nvPr>
            <p:ph type="title"/>
          </p:nvPr>
        </p:nvSpPr>
        <p:spPr>
          <a:xfrm>
            <a:off x="1925734" y="222476"/>
            <a:ext cx="7909538" cy="1505027"/>
          </a:xfrm>
        </p:spPr>
        <p:txBody>
          <a:bodyPr wrap="none">
            <a:spAutoFit/>
            <a:scene3d>
              <a:camera prst="perspectiveFront"/>
              <a:lightRig rig="threePt" dir="t"/>
            </a:scene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H5BP </a:t>
            </a:r>
            <a:r>
              <a:rPr lang="pt-BR" sz="5400" b="1" dirty="0" err="1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vs</a:t>
            </a:r>
            <a: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 outro </a:t>
            </a:r>
            <a:r>
              <a:rPr lang="pt-BR" sz="5400" b="1" dirty="0" err="1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Framework’s</a:t>
            </a:r>
            <a: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/>
            </a:r>
            <a:b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</a:br>
            <a: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pagina com H5BP</a:t>
            </a:r>
            <a:endParaRPr lang="pt-BR" sz="5400" b="1" dirty="0">
              <a:ln w="12700" cmpd="sng">
                <a:solidFill>
                  <a:srgbClr val="E54D26"/>
                </a:solidFill>
                <a:prstDash val="solid"/>
              </a:ln>
              <a:solidFill>
                <a:srgbClr val="E54D26"/>
              </a:solidFill>
              <a:latin typeface="+mn-lt"/>
            </a:endParaRPr>
          </a:p>
        </p:txBody>
      </p:sp>
      <p:pic>
        <p:nvPicPr>
          <p:cNvPr id="3" name="Espaço Reservado para Conteúdo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3640" y="1846263"/>
            <a:ext cx="8105046" cy="4022725"/>
          </a:xfrm>
        </p:spPr>
      </p:pic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79393BD-FB2C-41BD-BD1E-CE2C794C36DF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238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Espaço Reservado para Conteúdo 2"/>
          <p:cNvSpPr>
            <a:spLocks noGrp="1"/>
          </p:cNvSpPr>
          <p:nvPr>
            <p:ph idx="1"/>
          </p:nvPr>
        </p:nvSpPr>
        <p:spPr>
          <a:xfrm>
            <a:off x="1096963" y="1846263"/>
            <a:ext cx="10058400" cy="4351337"/>
          </a:xfrm>
        </p:spPr>
        <p:txBody>
          <a:bodyPr/>
          <a:lstStyle/>
          <a:p>
            <a:pPr lvl="1"/>
            <a:r>
              <a:rPr lang="pt-BR" altLang="pt-BR" dirty="0" smtClean="0"/>
              <a:t>Beleza, mas e o </a:t>
            </a:r>
            <a:r>
              <a:rPr lang="pt-BR" altLang="pt-BR" dirty="0" err="1" smtClean="0"/>
              <a:t>BootStrap</a:t>
            </a:r>
            <a:r>
              <a:rPr lang="pt-BR" altLang="pt-BR" dirty="0" smtClean="0"/>
              <a:t>?</a:t>
            </a:r>
          </a:p>
          <a:p>
            <a:pPr lvl="2"/>
            <a:r>
              <a:rPr lang="pt-BR" altLang="pt-BR" dirty="0" smtClean="0"/>
              <a:t>O </a:t>
            </a:r>
            <a:r>
              <a:rPr lang="pt-BR" altLang="pt-BR" dirty="0" err="1" smtClean="0"/>
              <a:t>BootStrap</a:t>
            </a:r>
            <a:r>
              <a:rPr lang="pt-BR" altLang="pt-BR" dirty="0" smtClean="0"/>
              <a:t> é um bom kit front-</a:t>
            </a:r>
            <a:r>
              <a:rPr lang="pt-BR" altLang="pt-BR" dirty="0" err="1" smtClean="0"/>
              <a:t>end</a:t>
            </a:r>
            <a:r>
              <a:rPr lang="pt-BR" altLang="pt-BR" dirty="0" smtClean="0"/>
              <a:t> para </a:t>
            </a:r>
            <a:r>
              <a:rPr lang="pt-BR" altLang="pt-BR" dirty="0" err="1" smtClean="0"/>
              <a:t>contruir</a:t>
            </a:r>
            <a:r>
              <a:rPr lang="pt-BR" altLang="pt-BR" dirty="0" smtClean="0"/>
              <a:t> sites do zero, sendo que ele já vem com os blocos de código prontos  o menu o slide de apresentação e alguns </a:t>
            </a:r>
            <a:r>
              <a:rPr lang="pt-BR" altLang="pt-BR" dirty="0" err="1" smtClean="0"/>
              <a:t>footer</a:t>
            </a:r>
            <a:r>
              <a:rPr lang="pt-BR" altLang="pt-BR" dirty="0" smtClean="0"/>
              <a:t>.</a:t>
            </a:r>
          </a:p>
          <a:p>
            <a:pPr lvl="2"/>
            <a:r>
              <a:rPr lang="pt-BR" altLang="pt-BR" dirty="0"/>
              <a:t>Segundo </a:t>
            </a:r>
            <a:r>
              <a:rPr lang="pt-BR" altLang="pt-BR" dirty="0" err="1"/>
              <a:t>Ivaylo</a:t>
            </a:r>
            <a:r>
              <a:rPr lang="pt-BR" altLang="pt-BR" dirty="0"/>
              <a:t> </a:t>
            </a:r>
            <a:r>
              <a:rPr lang="pt-BR" altLang="pt-BR" dirty="0" err="1" smtClean="0"/>
              <a:t>Gerchev</a:t>
            </a:r>
            <a:r>
              <a:rPr lang="pt-BR" altLang="pt-BR" dirty="0"/>
              <a:t>: </a:t>
            </a:r>
            <a:r>
              <a:rPr lang="pt-BR" altLang="pt-BR" dirty="0" smtClean="0"/>
              <a:t>“Com </a:t>
            </a:r>
            <a:r>
              <a:rPr lang="pt-BR" altLang="pt-BR" dirty="0" err="1"/>
              <a:t>Bootstrap</a:t>
            </a:r>
            <a:r>
              <a:rPr lang="pt-BR" altLang="pt-BR" dirty="0"/>
              <a:t> você pode construir um site inteiro do zero. Por isso, dá-lhe não só um ponto de partida, mas também todos os blocos de construção que você pode precisar para criar seu </a:t>
            </a:r>
            <a:r>
              <a:rPr lang="pt-BR" altLang="pt-BR" dirty="0" smtClean="0"/>
              <a:t>site”</a:t>
            </a:r>
          </a:p>
          <a:p>
            <a:pPr lvl="2"/>
            <a:r>
              <a:rPr lang="pt-BR" altLang="pt-BR" dirty="0" smtClean="0"/>
              <a:t> Download </a:t>
            </a:r>
            <a:r>
              <a:rPr lang="pt-BR" altLang="pt-BR" dirty="0"/>
              <a:t>do </a:t>
            </a:r>
            <a:r>
              <a:rPr lang="pt-BR" altLang="pt-BR" dirty="0" err="1"/>
              <a:t>Bootstrap</a:t>
            </a:r>
            <a:r>
              <a:rPr lang="pt-BR" altLang="pt-BR" dirty="0"/>
              <a:t> contém apenas os arquivos de CSS e componentes JS, além de uma fonte de ícone. Eventualmente, você pode baixar também um modelo básico para começar com. Não há arquivos / pastas estrutura ou nenhuma configuração do lado do </a:t>
            </a:r>
            <a:r>
              <a:rPr lang="pt-BR" altLang="pt-BR" dirty="0" smtClean="0"/>
              <a:t>servidor.</a:t>
            </a:r>
          </a:p>
          <a:p>
            <a:pPr lvl="2"/>
            <a:r>
              <a:rPr lang="pt-BR" dirty="0" smtClean="0"/>
              <a:t>Benefícios </a:t>
            </a:r>
            <a:r>
              <a:rPr lang="pt-BR" dirty="0"/>
              <a:t>/ Destaques</a:t>
            </a:r>
            <a:r>
              <a:rPr lang="pt-BR" dirty="0" smtClean="0"/>
              <a:t>:</a:t>
            </a:r>
          </a:p>
          <a:p>
            <a:pPr lvl="3"/>
            <a:r>
              <a:rPr lang="pt-BR" dirty="0"/>
              <a:t>Mobile-</a:t>
            </a:r>
            <a:r>
              <a:rPr lang="pt-BR" dirty="0" err="1"/>
              <a:t>first</a:t>
            </a:r>
            <a:r>
              <a:rPr lang="pt-BR" dirty="0"/>
              <a:t> abordagem</a:t>
            </a:r>
          </a:p>
          <a:p>
            <a:pPr lvl="3"/>
            <a:r>
              <a:rPr lang="pt-BR" dirty="0"/>
              <a:t>compatibilidade do navegador</a:t>
            </a:r>
          </a:p>
          <a:p>
            <a:pPr lvl="3"/>
            <a:r>
              <a:rPr lang="pt-BR" dirty="0"/>
              <a:t>Acessibilidade</a:t>
            </a:r>
          </a:p>
          <a:p>
            <a:pPr lvl="3"/>
            <a:r>
              <a:rPr lang="pt-BR" dirty="0"/>
              <a:t>Grid </a:t>
            </a:r>
            <a:r>
              <a:rPr lang="pt-BR" dirty="0" smtClean="0"/>
              <a:t>CSS</a:t>
            </a:r>
            <a:endParaRPr lang="pt-BR" dirty="0"/>
          </a:p>
          <a:p>
            <a:pPr lvl="3"/>
            <a:r>
              <a:rPr lang="pt-BR" dirty="0" err="1" smtClean="0"/>
              <a:t>Ready</a:t>
            </a:r>
            <a:r>
              <a:rPr lang="pt-BR" dirty="0" smtClean="0"/>
              <a:t>-</a:t>
            </a:r>
            <a:r>
              <a:rPr lang="pt-BR" dirty="0" err="1" smtClean="0"/>
              <a:t>to-use</a:t>
            </a:r>
            <a:r>
              <a:rPr lang="pt-BR" dirty="0" smtClean="0"/>
              <a:t> </a:t>
            </a:r>
            <a:r>
              <a:rPr lang="pt-BR" dirty="0"/>
              <a:t>componentes e </a:t>
            </a:r>
            <a:r>
              <a:rPr lang="pt-BR" dirty="0" smtClean="0"/>
              <a:t>utilitários</a:t>
            </a:r>
          </a:p>
          <a:p>
            <a:pPr lvl="3"/>
            <a:endParaRPr lang="pt-BR" dirty="0"/>
          </a:p>
          <a:p>
            <a:pPr lvl="3"/>
            <a:endParaRPr lang="pt-BR" dirty="0" smtClean="0"/>
          </a:p>
          <a:p>
            <a:pPr lvl="3"/>
            <a:endParaRPr lang="pt-BR" dirty="0" smtClean="0"/>
          </a:p>
          <a:p>
            <a:pPr lvl="3"/>
            <a:endParaRPr lang="pt-BR" dirty="0"/>
          </a:p>
          <a:p>
            <a:pPr lvl="3"/>
            <a:endParaRPr lang="pt-BR" dirty="0" smtClean="0"/>
          </a:p>
          <a:p>
            <a:pPr lvl="3"/>
            <a:endParaRPr lang="pt-BR" dirty="0"/>
          </a:p>
          <a:p>
            <a:pPr lvl="3"/>
            <a:endParaRPr lang="pt-BR" altLang="pt-BR" dirty="0" smtClean="0"/>
          </a:p>
          <a:p>
            <a:pPr lvl="2"/>
            <a:endParaRPr lang="pt-BR" dirty="0" smtClean="0"/>
          </a:p>
          <a:p>
            <a:pPr lvl="2"/>
            <a:endParaRPr lang="pt-BR" dirty="0"/>
          </a:p>
          <a:p>
            <a:pPr lvl="2"/>
            <a:endParaRPr lang="pt-BR" altLang="pt-BR" dirty="0" smtClean="0"/>
          </a:p>
          <a:p>
            <a:endParaRPr lang="pt-BR" altLang="pt-BR" dirty="0" smtClean="0"/>
          </a:p>
        </p:txBody>
      </p:sp>
      <p:sp>
        <p:nvSpPr>
          <p:cNvPr id="4" name="Título 5"/>
          <p:cNvSpPr>
            <a:spLocks noGrp="1"/>
          </p:cNvSpPr>
          <p:nvPr>
            <p:ph type="title"/>
          </p:nvPr>
        </p:nvSpPr>
        <p:spPr>
          <a:xfrm>
            <a:off x="2171399" y="765050"/>
            <a:ext cx="7909538" cy="798680"/>
          </a:xfrm>
        </p:spPr>
        <p:txBody>
          <a:bodyPr wrap="none">
            <a:spAutoFit/>
            <a:scene3d>
              <a:camera prst="perspectiveFront"/>
              <a:lightRig rig="threePt" dir="t"/>
            </a:scene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H5BP </a:t>
            </a:r>
            <a:r>
              <a:rPr lang="pt-BR" sz="5400" b="1" dirty="0" err="1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vs</a:t>
            </a:r>
            <a: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 outro </a:t>
            </a:r>
            <a:r>
              <a:rPr lang="pt-BR" sz="5400" b="1" dirty="0" err="1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Framework’s</a:t>
            </a:r>
            <a:endParaRPr lang="pt-BR" sz="5400" b="1" dirty="0">
              <a:ln w="12700" cmpd="sng">
                <a:solidFill>
                  <a:srgbClr val="E54D26"/>
                </a:solidFill>
                <a:prstDash val="solid"/>
              </a:ln>
              <a:solidFill>
                <a:srgbClr val="E54D26"/>
              </a:solidFill>
              <a:latin typeface="+mn-lt"/>
            </a:endParaRP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79393BD-FB2C-41BD-BD1E-CE2C794C36DF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867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5"/>
          <p:cNvSpPr>
            <a:spLocks noGrp="1"/>
          </p:cNvSpPr>
          <p:nvPr>
            <p:ph type="title"/>
          </p:nvPr>
        </p:nvSpPr>
        <p:spPr>
          <a:xfrm>
            <a:off x="2171398" y="126941"/>
            <a:ext cx="7909538" cy="1505027"/>
          </a:xfrm>
        </p:spPr>
        <p:txBody>
          <a:bodyPr wrap="none">
            <a:spAutoFit/>
            <a:scene3d>
              <a:camera prst="perspectiveFront"/>
              <a:lightRig rig="threePt" dir="t"/>
            </a:scene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H5BP </a:t>
            </a:r>
            <a:r>
              <a:rPr lang="pt-BR" sz="5400" b="1" dirty="0" err="1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vs</a:t>
            </a:r>
            <a: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 outro </a:t>
            </a:r>
            <a:r>
              <a:rPr lang="pt-BR" sz="5400" b="1" dirty="0" err="1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Framework’s</a:t>
            </a:r>
            <a: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/>
            </a:r>
            <a:b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</a:br>
            <a: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pagina </a:t>
            </a:r>
            <a:r>
              <a:rPr lang="pt-BR" sz="5400" b="1" dirty="0" err="1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BootStrap</a:t>
            </a:r>
            <a:endParaRPr lang="pt-BR" sz="5400" b="1" dirty="0">
              <a:ln w="12700" cmpd="sng">
                <a:solidFill>
                  <a:srgbClr val="E54D26"/>
                </a:solidFill>
                <a:prstDash val="solid"/>
              </a:ln>
              <a:solidFill>
                <a:srgbClr val="E54D26"/>
              </a:solidFill>
              <a:latin typeface="+mn-lt"/>
            </a:endParaRPr>
          </a:p>
        </p:txBody>
      </p:sp>
      <p:pic>
        <p:nvPicPr>
          <p:cNvPr id="3" name="Espaço Reservado para Conteúdo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70414" y="2078275"/>
            <a:ext cx="7820177" cy="4022725"/>
          </a:xfrm>
          <a:prstGeom prst="rect">
            <a:avLst/>
          </a:prstGeom>
        </p:spPr>
      </p:pic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79393BD-FB2C-41BD-BD1E-CE2C794C36DF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013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Espaço Reservado para Conteúdo 2"/>
          <p:cNvSpPr>
            <a:spLocks noGrp="1"/>
          </p:cNvSpPr>
          <p:nvPr>
            <p:ph idx="1"/>
          </p:nvPr>
        </p:nvSpPr>
        <p:spPr>
          <a:xfrm>
            <a:off x="1096963" y="1846263"/>
            <a:ext cx="10058400" cy="4351337"/>
          </a:xfrm>
        </p:spPr>
        <p:txBody>
          <a:bodyPr/>
          <a:lstStyle/>
          <a:p>
            <a:pPr lvl="3"/>
            <a:endParaRPr lang="pt-BR" dirty="0"/>
          </a:p>
          <a:p>
            <a:pPr marL="566737" lvl="3" indent="0">
              <a:buNone/>
            </a:pPr>
            <a:r>
              <a:rPr lang="pt-BR" sz="2400" dirty="0" smtClean="0"/>
              <a:t>Como vimos o </a:t>
            </a:r>
            <a:r>
              <a:rPr lang="pt-BR" sz="2400" dirty="0" err="1" smtClean="0"/>
              <a:t>Initializr</a:t>
            </a:r>
            <a:r>
              <a:rPr lang="pt-BR" sz="2400" dirty="0" smtClean="0"/>
              <a:t>  customiza o H5BP, mas podemos ter o melhor dos 2 mundo podemos fazer um </a:t>
            </a:r>
            <a:r>
              <a:rPr lang="pt-BR" sz="2400" dirty="0" err="1" smtClean="0"/>
              <a:t>mix</a:t>
            </a:r>
            <a:r>
              <a:rPr lang="pt-BR" sz="2400" dirty="0" smtClean="0"/>
              <a:t> entre o </a:t>
            </a:r>
            <a:r>
              <a:rPr lang="pt-BR" sz="2400" dirty="0" err="1" smtClean="0"/>
              <a:t>boilerplate</a:t>
            </a:r>
            <a:r>
              <a:rPr lang="pt-BR" sz="2400" dirty="0" smtClean="0"/>
              <a:t> e o </a:t>
            </a:r>
            <a:r>
              <a:rPr lang="pt-BR" sz="2400" dirty="0" err="1" smtClean="0"/>
              <a:t>BootStrap</a:t>
            </a:r>
            <a:endParaRPr lang="pt-BR" sz="2400" dirty="0" smtClean="0"/>
          </a:p>
          <a:p>
            <a:pPr marL="566737" lvl="3" indent="0">
              <a:buNone/>
            </a:pPr>
            <a:endParaRPr lang="pt-BR" sz="2400" dirty="0" smtClean="0"/>
          </a:p>
          <a:p>
            <a:pPr lvl="3"/>
            <a:endParaRPr lang="pt-BR" sz="2400" dirty="0"/>
          </a:p>
          <a:p>
            <a:pPr lvl="3"/>
            <a:endParaRPr lang="pt-BR" altLang="pt-BR" dirty="0" smtClean="0"/>
          </a:p>
          <a:p>
            <a:pPr lvl="2"/>
            <a:endParaRPr lang="pt-BR" dirty="0" smtClean="0"/>
          </a:p>
          <a:p>
            <a:pPr lvl="2"/>
            <a:endParaRPr lang="pt-BR" dirty="0"/>
          </a:p>
          <a:p>
            <a:pPr lvl="2"/>
            <a:endParaRPr lang="pt-BR" altLang="pt-BR" dirty="0" smtClean="0"/>
          </a:p>
          <a:p>
            <a:endParaRPr lang="pt-BR" altLang="pt-BR" dirty="0" smtClean="0"/>
          </a:p>
        </p:txBody>
      </p:sp>
      <p:sp>
        <p:nvSpPr>
          <p:cNvPr id="4" name="Título 5"/>
          <p:cNvSpPr>
            <a:spLocks noGrp="1"/>
          </p:cNvSpPr>
          <p:nvPr>
            <p:ph type="title"/>
          </p:nvPr>
        </p:nvSpPr>
        <p:spPr>
          <a:xfrm>
            <a:off x="5084857" y="758830"/>
            <a:ext cx="2082622" cy="804900"/>
          </a:xfrm>
        </p:spPr>
        <p:txBody>
          <a:bodyPr wrap="none">
            <a:spAutoFit/>
            <a:scene3d>
              <a:camera prst="perspectiveFront"/>
              <a:lightRig rig="threePt" dir="t"/>
            </a:scene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Bônus </a:t>
            </a:r>
            <a:endParaRPr lang="pt-BR" sz="5400" b="1" dirty="0">
              <a:ln w="12700" cmpd="sng">
                <a:solidFill>
                  <a:srgbClr val="E54D26"/>
                </a:solidFill>
                <a:prstDash val="solid"/>
              </a:ln>
              <a:solidFill>
                <a:srgbClr val="E54D26"/>
              </a:solidFill>
              <a:latin typeface="+mn-lt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0449" y="2836321"/>
            <a:ext cx="5148815" cy="3361279"/>
          </a:xfrm>
          <a:prstGeom prst="rect">
            <a:avLst/>
          </a:prstGeom>
        </p:spPr>
      </p:pic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79393BD-FB2C-41BD-BD1E-CE2C794C36DF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319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5"/>
          <p:cNvSpPr>
            <a:spLocks noGrp="1"/>
          </p:cNvSpPr>
          <p:nvPr>
            <p:ph type="title"/>
          </p:nvPr>
        </p:nvSpPr>
        <p:spPr>
          <a:xfrm>
            <a:off x="3867733" y="758830"/>
            <a:ext cx="4516879" cy="804900"/>
          </a:xfrm>
        </p:spPr>
        <p:txBody>
          <a:bodyPr wrap="none">
            <a:spAutoFit/>
            <a:scene3d>
              <a:camera prst="perspectiveFront"/>
              <a:lightRig rig="threePt" dir="t"/>
            </a:scene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Pagina </a:t>
            </a:r>
            <a:r>
              <a:rPr lang="pt-BR" sz="5400" b="1" dirty="0" err="1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inicializr</a:t>
            </a:r>
            <a:endParaRPr lang="pt-BR" sz="5400" b="1" dirty="0">
              <a:ln w="12700" cmpd="sng">
                <a:solidFill>
                  <a:srgbClr val="E54D26"/>
                </a:solidFill>
                <a:prstDash val="solid"/>
              </a:ln>
              <a:solidFill>
                <a:srgbClr val="E54D26"/>
              </a:solidFill>
              <a:latin typeface="+mn-lt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0449" y="2836321"/>
            <a:ext cx="5148815" cy="3361279"/>
          </a:xfrm>
          <a:prstGeom prst="rect">
            <a:avLst/>
          </a:prstGeom>
        </p:spPr>
      </p:pic>
      <p:pic>
        <p:nvPicPr>
          <p:cNvPr id="5" name="Espaço Reservado para Conteúdo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1666" y="1846263"/>
            <a:ext cx="7968994" cy="4022725"/>
          </a:xfrm>
        </p:spPr>
      </p:pic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79393BD-FB2C-41BD-BD1E-CE2C794C36DF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352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altLang="pt-BR" sz="3600" dirty="0" smtClean="0"/>
              <a:t>Demonstração de um pequeno Projeto usando H5BP</a:t>
            </a:r>
            <a:r>
              <a:rPr lang="pt-BR" altLang="pt-BR" dirty="0" smtClean="0"/>
              <a:t> </a:t>
            </a:r>
          </a:p>
        </p:txBody>
      </p:sp>
      <p:sp>
        <p:nvSpPr>
          <p:cNvPr id="4" name="Título 5"/>
          <p:cNvSpPr>
            <a:spLocks noGrp="1"/>
          </p:cNvSpPr>
          <p:nvPr>
            <p:ph type="title"/>
          </p:nvPr>
        </p:nvSpPr>
        <p:spPr>
          <a:xfrm>
            <a:off x="3391955" y="765050"/>
            <a:ext cx="5468421" cy="798680"/>
          </a:xfrm>
        </p:spPr>
        <p:txBody>
          <a:bodyPr wrap="none">
            <a:spAutoFit/>
            <a:scene3d>
              <a:camera prst="perspectiveFront"/>
              <a:lightRig rig="threePt" dir="t"/>
            </a:scene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Show me </a:t>
            </a:r>
            <a:r>
              <a:rPr lang="pt-BR" sz="5400" b="1" dirty="0" err="1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the</a:t>
            </a:r>
            <a: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 </a:t>
            </a:r>
            <a:r>
              <a:rPr lang="pt-BR" sz="5400" b="1" dirty="0" err="1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C</a:t>
            </a:r>
            <a:r>
              <a:rPr lang="pt-BR" sz="5400" b="1" dirty="0" err="1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ode</a:t>
            </a:r>
            <a:endParaRPr lang="pt-BR" sz="5400" b="1" dirty="0">
              <a:ln w="12700" cmpd="sng">
                <a:solidFill>
                  <a:srgbClr val="E54D26"/>
                </a:solidFill>
                <a:prstDash val="solid"/>
              </a:ln>
              <a:solidFill>
                <a:srgbClr val="E54D26"/>
              </a:solidFill>
              <a:latin typeface="+mn-lt"/>
            </a:endParaRP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79393BD-FB2C-41BD-BD1E-CE2C794C36DF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171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altLang="pt-BR" dirty="0">
                <a:hlinkClick r:id="rId2"/>
              </a:rPr>
              <a:t>https://aprendendowww.wordpress.com/2015/05/01/css-reset-ou-normalize-css-eis-a-questao</a:t>
            </a:r>
            <a:r>
              <a:rPr lang="pt-BR" altLang="pt-BR" dirty="0" smtClean="0">
                <a:hlinkClick r:id="rId2"/>
              </a:rPr>
              <a:t>/</a:t>
            </a:r>
            <a:endParaRPr lang="pt-BR" altLang="pt-BR" dirty="0" smtClean="0"/>
          </a:p>
          <a:p>
            <a:r>
              <a:rPr lang="pt-BR" altLang="pt-BR" dirty="0">
                <a:hlinkClick r:id="rId3"/>
              </a:rPr>
              <a:t>http://</a:t>
            </a:r>
            <a:r>
              <a:rPr lang="pt-BR" altLang="pt-BR" dirty="0" smtClean="0">
                <a:hlinkClick r:id="rId3"/>
              </a:rPr>
              <a:t>www.html5-css3.fr/html5/initializr-generateur-template-html5-boilerplate</a:t>
            </a:r>
            <a:endParaRPr lang="pt-BR" altLang="pt-BR" dirty="0" smtClean="0"/>
          </a:p>
          <a:p>
            <a:r>
              <a:rPr lang="pt-BR" altLang="pt-BR" dirty="0">
                <a:hlinkClick r:id="rId4"/>
              </a:rPr>
              <a:t>http://tutsmais.com.br/blog/dicas/html5-e-boilerplate</a:t>
            </a:r>
            <a:r>
              <a:rPr lang="pt-BR" altLang="pt-BR" dirty="0" smtClean="0">
                <a:hlinkClick r:id="rId4"/>
              </a:rPr>
              <a:t>/</a:t>
            </a:r>
            <a:endParaRPr lang="pt-BR" altLang="pt-BR" dirty="0" smtClean="0"/>
          </a:p>
          <a:p>
            <a:r>
              <a:rPr lang="pt-BR" altLang="pt-BR" dirty="0">
                <a:hlinkClick r:id="rId5"/>
              </a:rPr>
              <a:t>http://</a:t>
            </a:r>
            <a:r>
              <a:rPr lang="pt-BR" altLang="pt-BR" dirty="0" smtClean="0">
                <a:hlinkClick r:id="rId5"/>
              </a:rPr>
              <a:t>maujor.com/tutorial/css3-html5-modernizr.php</a:t>
            </a:r>
            <a:r>
              <a:rPr lang="pt-BR" altLang="pt-BR" dirty="0" smtClean="0"/>
              <a:t> </a:t>
            </a:r>
          </a:p>
          <a:p>
            <a:r>
              <a:rPr lang="pt-BR" altLang="pt-BR" dirty="0">
                <a:hlinkClick r:id="rId6"/>
              </a:rPr>
              <a:t>https://</a:t>
            </a:r>
            <a:r>
              <a:rPr lang="pt-BR" altLang="pt-BR" dirty="0" smtClean="0">
                <a:hlinkClick r:id="rId6"/>
              </a:rPr>
              <a:t>github.com/h5bp/html5-boilerplate/blob/5.3.0/dist/doc</a:t>
            </a:r>
            <a:endParaRPr lang="pt-BR" altLang="pt-BR" dirty="0" smtClean="0"/>
          </a:p>
          <a:p>
            <a:r>
              <a:rPr lang="pt-BR" altLang="pt-BR" dirty="0">
                <a:hlinkClick r:id="rId7"/>
              </a:rPr>
              <a:t>https://</a:t>
            </a:r>
            <a:r>
              <a:rPr lang="pt-BR" altLang="pt-BR" dirty="0" smtClean="0">
                <a:hlinkClick r:id="rId7"/>
              </a:rPr>
              <a:t>github.com/h5bp/html5-boilerplate/wiki</a:t>
            </a:r>
            <a:endParaRPr lang="pt-BR" altLang="pt-BR" dirty="0" smtClean="0"/>
          </a:p>
          <a:p>
            <a:r>
              <a:rPr lang="pt-BR" altLang="pt-BR" dirty="0">
                <a:hlinkClick r:id="rId8"/>
              </a:rPr>
              <a:t>https://www.paulirish.com</a:t>
            </a:r>
            <a:r>
              <a:rPr lang="pt-BR" altLang="pt-BR" dirty="0" smtClean="0">
                <a:hlinkClick r:id="rId8"/>
              </a:rPr>
              <a:t>/</a:t>
            </a:r>
            <a:r>
              <a:rPr lang="pt-BR" altLang="pt-BR" dirty="0" smtClean="0"/>
              <a:t> </a:t>
            </a:r>
          </a:p>
          <a:p>
            <a:r>
              <a:rPr lang="pt-BR" altLang="pt-BR" dirty="0">
                <a:hlinkClick r:id="rId9"/>
              </a:rPr>
              <a:t>https://www.sitepoint.com/boilerplate-bootstrap</a:t>
            </a:r>
            <a:r>
              <a:rPr lang="pt-BR" altLang="pt-BR" dirty="0" smtClean="0">
                <a:hlinkClick r:id="rId9"/>
              </a:rPr>
              <a:t>/</a:t>
            </a:r>
            <a:endParaRPr lang="pt-BR" altLang="pt-BR" dirty="0" smtClean="0"/>
          </a:p>
          <a:p>
            <a:r>
              <a:rPr lang="pt-BR" altLang="pt-BR" dirty="0">
                <a:hlinkClick r:id="rId10"/>
              </a:rPr>
              <a:t>https://www.upwork.com/hiring/development/bootstrap-vs-boilerplate</a:t>
            </a:r>
            <a:r>
              <a:rPr lang="pt-BR" altLang="pt-BR" dirty="0" smtClean="0">
                <a:hlinkClick r:id="rId10"/>
              </a:rPr>
              <a:t>/</a:t>
            </a:r>
            <a:r>
              <a:rPr lang="pt-BR" altLang="pt-BR" dirty="0" smtClean="0"/>
              <a:t> </a:t>
            </a:r>
          </a:p>
        </p:txBody>
      </p:sp>
      <p:sp>
        <p:nvSpPr>
          <p:cNvPr id="5" name="Título 5"/>
          <p:cNvSpPr txBox="1">
            <a:spLocks noGrp="1"/>
          </p:cNvSpPr>
          <p:nvPr>
            <p:ph type="title"/>
          </p:nvPr>
        </p:nvSpPr>
        <p:spPr>
          <a:xfrm>
            <a:off x="1096963" y="139057"/>
            <a:ext cx="10058400" cy="1449387"/>
          </a:xfrm>
        </p:spPr>
        <p:txBody>
          <a:bodyPr wrap="none">
            <a:spAutoFit/>
            <a:scene3d>
              <a:camera prst="perspectiveFront"/>
              <a:lightRig rig="threePt" dir="t"/>
            </a:scene3d>
          </a:bodyPr>
          <a:lstStyle>
            <a:lvl1pPr marL="0" algn="l" rtl="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4800" kern="1200" spc="-50">
                <a:solidFill>
                  <a:srgbClr val="404040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4800">
                <a:solidFill>
                  <a:srgbClr val="404040"/>
                </a:solidFill>
                <a:latin typeface="Calibri Light" panose="020F0302020204030204" pitchFamily="34" charset="0"/>
              </a:defRPr>
            </a:lvl2pPr>
            <a:lvl3pPr algn="l" rtl="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4800">
                <a:solidFill>
                  <a:srgbClr val="404040"/>
                </a:solidFill>
                <a:latin typeface="Calibri Light" panose="020F0302020204030204" pitchFamily="34" charset="0"/>
              </a:defRPr>
            </a:lvl3pPr>
            <a:lvl4pPr algn="l" rtl="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4800">
                <a:solidFill>
                  <a:srgbClr val="404040"/>
                </a:solidFill>
                <a:latin typeface="Calibri Light" panose="020F0302020204030204" pitchFamily="34" charset="0"/>
              </a:defRPr>
            </a:lvl4pPr>
            <a:lvl5pPr algn="l" rtl="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4800">
                <a:solidFill>
                  <a:srgbClr val="404040"/>
                </a:solidFill>
                <a:latin typeface="Calibri Light" panose="020F0302020204030204" pitchFamily="34" charset="0"/>
              </a:defRPr>
            </a:lvl5pPr>
            <a:lvl6pPr marL="4572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4800">
                <a:solidFill>
                  <a:srgbClr val="404040"/>
                </a:solidFill>
                <a:latin typeface="Calibri Light" panose="020F0302020204030204" pitchFamily="34" charset="0"/>
              </a:defRPr>
            </a:lvl6pPr>
            <a:lvl7pPr marL="9144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4800">
                <a:solidFill>
                  <a:srgbClr val="404040"/>
                </a:solidFill>
                <a:latin typeface="Calibri Light" panose="020F0302020204030204" pitchFamily="34" charset="0"/>
              </a:defRPr>
            </a:lvl7pPr>
            <a:lvl8pPr marL="13716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4800">
                <a:solidFill>
                  <a:srgbClr val="404040"/>
                </a:solidFill>
                <a:latin typeface="Calibri Light" panose="020F0302020204030204" pitchFamily="34" charset="0"/>
              </a:defRPr>
            </a:lvl8pPr>
            <a:lvl9pPr marL="18288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4800">
                <a:solidFill>
                  <a:srgbClr val="404040"/>
                </a:solidFill>
                <a:latin typeface="Calibri Light" panose="020F0302020204030204" pitchFamily="34" charset="0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REFERÊNCIAS</a:t>
            </a:r>
            <a:endParaRPr lang="pt-BR" sz="5400" b="1" dirty="0">
              <a:ln w="12700" cmpd="sng">
                <a:solidFill>
                  <a:srgbClr val="E54D26"/>
                </a:solidFill>
                <a:prstDash val="solid"/>
              </a:ln>
              <a:solidFill>
                <a:srgbClr val="E54D26"/>
              </a:solidFill>
              <a:latin typeface="+mn-lt"/>
            </a:endParaRP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79393BD-FB2C-41BD-BD1E-CE2C794C36DF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Espaço Reservado para Conteúdo 2"/>
          <p:cNvSpPr>
            <a:spLocks noGrp="1"/>
          </p:cNvSpPr>
          <p:nvPr>
            <p:ph idx="1"/>
          </p:nvPr>
        </p:nvSpPr>
        <p:spPr>
          <a:xfrm>
            <a:off x="1277938" y="1871663"/>
            <a:ext cx="10058400" cy="4422775"/>
          </a:xfrm>
        </p:spPr>
        <p:txBody>
          <a:bodyPr/>
          <a:lstStyle/>
          <a:p>
            <a:pPr eaLnBrk="1" hangingPunct="1">
              <a:defRPr/>
            </a:pPr>
            <a:r>
              <a:rPr lang="pt-BR" altLang="pt-BR" sz="3200" dirty="0" smtClean="0"/>
              <a:t>Criador do Projeto</a:t>
            </a:r>
          </a:p>
          <a:p>
            <a:pPr lvl="1" eaLnBrk="1" hangingPunct="1">
              <a:defRPr/>
            </a:pPr>
            <a:r>
              <a:rPr lang="pt-BR" altLang="pt-BR" sz="2000" dirty="0" smtClean="0"/>
              <a:t>Paul </a:t>
            </a:r>
            <a:r>
              <a:rPr lang="pt-BR" altLang="pt-BR" sz="2000" dirty="0" err="1" smtClean="0"/>
              <a:t>Irish</a:t>
            </a:r>
            <a:r>
              <a:rPr lang="pt-BR" altLang="pt-BR" sz="2000" dirty="0" smtClean="0"/>
              <a:t>                                    </a:t>
            </a:r>
            <a:endParaRPr lang="pt-BR" altLang="pt-BR" sz="2000" dirty="0"/>
          </a:p>
          <a:p>
            <a:pPr marL="90488" lvl="1" indent="-90488" eaLnBrk="1" hangingPunct="1">
              <a:spcBef>
                <a:spcPts val="1200"/>
              </a:spcBef>
              <a:spcAft>
                <a:spcPts val="200"/>
              </a:spcAft>
              <a:buSzPct val="100000"/>
              <a:buFont typeface="Calibri" panose="020F0502020204030204" pitchFamily="34" charset="0"/>
              <a:buChar char=" "/>
              <a:defRPr/>
            </a:pPr>
            <a:r>
              <a:rPr lang="pt-BR" altLang="pt-BR" sz="3200" dirty="0"/>
              <a:t>Data da Criação</a:t>
            </a:r>
          </a:p>
          <a:p>
            <a:pPr lvl="1" eaLnBrk="1" hangingPunct="1">
              <a:defRPr/>
            </a:pPr>
            <a:r>
              <a:rPr lang="pt-BR" altLang="pt-BR" sz="2000" dirty="0" smtClean="0"/>
              <a:t>Por volta de 2009</a:t>
            </a:r>
          </a:p>
          <a:p>
            <a:pPr marL="90488" lvl="1" indent="-90488" eaLnBrk="1" hangingPunct="1">
              <a:spcBef>
                <a:spcPts val="1200"/>
              </a:spcBef>
              <a:spcAft>
                <a:spcPts val="200"/>
              </a:spcAft>
              <a:buSzPct val="100000"/>
              <a:buFont typeface="Calibri" panose="020F0502020204030204" pitchFamily="34" charset="0"/>
              <a:buChar char=" "/>
              <a:defRPr/>
            </a:pPr>
            <a:r>
              <a:rPr lang="pt-BR" altLang="pt-BR" sz="3200" dirty="0" smtClean="0"/>
              <a:t>Lançamento da 1º Versão</a:t>
            </a:r>
          </a:p>
          <a:p>
            <a:pPr lvl="1" eaLnBrk="1" hangingPunct="1">
              <a:defRPr/>
            </a:pPr>
            <a:r>
              <a:rPr lang="pt-BR" altLang="pt-BR" sz="2000" dirty="0" smtClean="0"/>
              <a:t>30 de abril de 2010</a:t>
            </a:r>
          </a:p>
          <a:p>
            <a:pPr marL="90488" lvl="1" indent="-90488" eaLnBrk="1" hangingPunct="1">
              <a:spcBef>
                <a:spcPts val="1200"/>
              </a:spcBef>
              <a:spcAft>
                <a:spcPts val="200"/>
              </a:spcAft>
              <a:buSzPct val="100000"/>
              <a:buFont typeface="Calibri" panose="020F0502020204030204" pitchFamily="34" charset="0"/>
              <a:buChar char=" "/>
              <a:defRPr/>
            </a:pPr>
            <a:r>
              <a:rPr lang="pt-BR" altLang="pt-BR" sz="3200" dirty="0" smtClean="0"/>
              <a:t>Contribuintes iniciais do projeto</a:t>
            </a:r>
          </a:p>
          <a:p>
            <a:pPr lvl="1" eaLnBrk="1" hangingPunct="1">
              <a:defRPr/>
            </a:pPr>
            <a:r>
              <a:rPr lang="pt-BR" sz="2000" dirty="0" err="1"/>
              <a:t>Divya</a:t>
            </a:r>
            <a:r>
              <a:rPr lang="pt-BR" sz="2000" dirty="0"/>
              <a:t> </a:t>
            </a:r>
            <a:r>
              <a:rPr lang="pt-BR" sz="2000" dirty="0" err="1" smtClean="0"/>
              <a:t>Manian</a:t>
            </a:r>
            <a:endParaRPr lang="pt-BR" altLang="pt-BR" dirty="0" smtClean="0"/>
          </a:p>
        </p:txBody>
      </p:sp>
      <p:sp>
        <p:nvSpPr>
          <p:cNvPr id="6" name="Título 5"/>
          <p:cNvSpPr>
            <a:spLocks noGrp="1"/>
          </p:cNvSpPr>
          <p:nvPr>
            <p:ph type="title"/>
          </p:nvPr>
        </p:nvSpPr>
        <p:spPr>
          <a:xfrm>
            <a:off x="2922353" y="857685"/>
            <a:ext cx="6275821" cy="804900"/>
          </a:xfrm>
        </p:spPr>
        <p:txBody>
          <a:bodyPr wrap="none">
            <a:spAutoFit/>
            <a:scene3d>
              <a:camera prst="perspectiveFront"/>
              <a:lightRig rig="threePt" dir="t"/>
            </a:scene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Um pouco de História</a:t>
            </a:r>
            <a:endParaRPr lang="pt-BR" sz="5400" b="1" dirty="0">
              <a:ln w="12700" cmpd="sng">
                <a:solidFill>
                  <a:srgbClr val="E54D26"/>
                </a:solidFill>
                <a:prstDash val="solid"/>
              </a:ln>
              <a:solidFill>
                <a:srgbClr val="E54D26"/>
              </a:solidFill>
              <a:latin typeface="+mn-lt"/>
            </a:endParaRPr>
          </a:p>
        </p:txBody>
      </p:sp>
      <p:cxnSp>
        <p:nvCxnSpPr>
          <p:cNvPr id="4" name="Conector de seta reta 3"/>
          <p:cNvCxnSpPr/>
          <p:nvPr/>
        </p:nvCxnSpPr>
        <p:spPr>
          <a:xfrm>
            <a:off x="2610706" y="2544763"/>
            <a:ext cx="2826267" cy="7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221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4025" y="1963738"/>
            <a:ext cx="1162050" cy="1162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79393BD-FB2C-41BD-BD1E-CE2C794C36DF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Espaço Reservado para Conteúdo 2"/>
          <p:cNvSpPr>
            <a:spLocks noGrp="1"/>
          </p:cNvSpPr>
          <p:nvPr>
            <p:ph idx="1"/>
          </p:nvPr>
        </p:nvSpPr>
        <p:spPr>
          <a:xfrm>
            <a:off x="1096963" y="1846263"/>
            <a:ext cx="10058400" cy="4483100"/>
          </a:xfrm>
        </p:spPr>
        <p:txBody>
          <a:bodyPr/>
          <a:lstStyle/>
          <a:p>
            <a:pPr marL="0" indent="0" algn="just">
              <a:buFont typeface="Calibri" panose="020F0502020204030204" pitchFamily="34" charset="0"/>
              <a:buNone/>
              <a:defRPr/>
            </a:pPr>
            <a:r>
              <a:rPr lang="pt-BR" altLang="pt-BR" sz="2800" dirty="0" smtClean="0"/>
              <a:t>Por volta de 2009 um desenvolvedor Web front-</a:t>
            </a:r>
            <a:r>
              <a:rPr lang="pt-BR" altLang="pt-BR" sz="2800" dirty="0" err="1" smtClean="0"/>
              <a:t>end</a:t>
            </a:r>
            <a:r>
              <a:rPr lang="pt-BR" altLang="pt-BR" sz="2800" dirty="0" smtClean="0"/>
              <a:t> estava terminando de montar uma estrutura com boas práticas de desenvolvimento web para cada projeto novo dentre 	elas incluíam:</a:t>
            </a:r>
          </a:p>
          <a:p>
            <a:pPr lvl="1" eaLnBrk="1" hangingPunct="1">
              <a:defRPr/>
            </a:pPr>
            <a:r>
              <a:rPr lang="pt-BR" sz="2800" dirty="0"/>
              <a:t> consistência de código </a:t>
            </a:r>
            <a:endParaRPr lang="pt-BR" sz="2800" dirty="0" smtClean="0"/>
          </a:p>
          <a:p>
            <a:pPr lvl="1" eaLnBrk="1" hangingPunct="1">
              <a:defRPr/>
            </a:pPr>
            <a:r>
              <a:rPr lang="pt-BR" altLang="pt-BR" sz="2800" dirty="0" smtClean="0"/>
              <a:t> melhores práticas de front-</a:t>
            </a:r>
            <a:r>
              <a:rPr lang="pt-BR" altLang="pt-BR" sz="2800" dirty="0" err="1" smtClean="0"/>
              <a:t>end</a:t>
            </a:r>
            <a:endParaRPr lang="pt-BR" altLang="pt-BR" sz="2800" dirty="0" smtClean="0"/>
          </a:p>
          <a:p>
            <a:pPr lvl="1" eaLnBrk="1" hangingPunct="1">
              <a:defRPr/>
            </a:pPr>
            <a:r>
              <a:rPr lang="pt-BR" altLang="pt-BR" sz="2800" dirty="0" smtClean="0"/>
              <a:t>consistência nos estilos e convenções do código</a:t>
            </a:r>
          </a:p>
          <a:p>
            <a:pPr lvl="1" eaLnBrk="1" hangingPunct="1">
              <a:defRPr/>
            </a:pPr>
            <a:r>
              <a:rPr lang="pt-BR" altLang="pt-BR" sz="2800" dirty="0" smtClean="0"/>
              <a:t>diminuir o fardo de manter código legado</a:t>
            </a:r>
          </a:p>
          <a:p>
            <a:pPr lvl="1" eaLnBrk="1" hangingPunct="1">
              <a:defRPr/>
            </a:pPr>
            <a:r>
              <a:rPr lang="pt-BR" altLang="pt-BR" sz="2800" dirty="0" smtClean="0"/>
              <a:t>Facilidade de compatibilidade com vários browser</a:t>
            </a:r>
          </a:p>
          <a:p>
            <a:pPr lvl="1" eaLnBrk="1" hangingPunct="1">
              <a:defRPr/>
            </a:pPr>
            <a:r>
              <a:rPr lang="pt-BR" altLang="pt-BR" sz="2800" dirty="0" smtClean="0"/>
              <a:t>performance e código de fácil manutenção</a:t>
            </a:r>
          </a:p>
          <a:p>
            <a:pPr marL="200025" lvl="1" indent="0" eaLnBrk="1" hangingPunct="1">
              <a:buNone/>
              <a:defRPr/>
            </a:pPr>
            <a:endParaRPr lang="pt-BR" altLang="pt-BR" sz="2400" dirty="0" smtClean="0"/>
          </a:p>
          <a:p>
            <a:pPr marL="0" indent="0" algn="just">
              <a:buFont typeface="Calibri" panose="020F0502020204030204" pitchFamily="34" charset="0"/>
              <a:buNone/>
              <a:defRPr/>
            </a:pPr>
            <a:endParaRPr lang="pt-BR" altLang="pt-BR" sz="2400" dirty="0" smtClean="0"/>
          </a:p>
          <a:p>
            <a:pPr marL="0" indent="0" algn="just">
              <a:buFont typeface="Calibri" panose="020F0502020204030204" pitchFamily="34" charset="0"/>
              <a:buNone/>
              <a:defRPr/>
            </a:pPr>
            <a:r>
              <a:rPr lang="pt-BR" altLang="pt-BR" dirty="0"/>
              <a:t>	</a:t>
            </a:r>
            <a:endParaRPr lang="pt-BR" altLang="pt-BR" dirty="0" smtClean="0"/>
          </a:p>
          <a:p>
            <a:pPr lvl="1" algn="just">
              <a:defRPr/>
            </a:pPr>
            <a:endParaRPr lang="pt-BR" altLang="pt-BR" dirty="0" smtClean="0"/>
          </a:p>
          <a:p>
            <a:pPr>
              <a:defRPr/>
            </a:pPr>
            <a:endParaRPr lang="pt-BR" altLang="pt-BR" dirty="0" smtClean="0"/>
          </a:p>
        </p:txBody>
      </p:sp>
      <p:sp>
        <p:nvSpPr>
          <p:cNvPr id="4" name="Título 5"/>
          <p:cNvSpPr>
            <a:spLocks noGrp="1"/>
          </p:cNvSpPr>
          <p:nvPr>
            <p:ph type="title"/>
          </p:nvPr>
        </p:nvSpPr>
        <p:spPr>
          <a:xfrm>
            <a:off x="1211425" y="938045"/>
            <a:ext cx="9829486" cy="798680"/>
          </a:xfrm>
        </p:spPr>
        <p:txBody>
          <a:bodyPr wrap="none">
            <a:spAutoFit/>
            <a:scene3d>
              <a:camera prst="perspectiveFront"/>
              <a:lightRig rig="threePt" dir="t"/>
            </a:scene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Motivação para criação do Projeto</a:t>
            </a:r>
            <a:endParaRPr lang="pt-BR" sz="5400" b="1" dirty="0">
              <a:ln w="12700" cmpd="sng">
                <a:solidFill>
                  <a:srgbClr val="E54D26"/>
                </a:solidFill>
                <a:prstDash val="solid"/>
              </a:ln>
              <a:solidFill>
                <a:srgbClr val="E54D26"/>
              </a:solidFill>
              <a:latin typeface="+mn-lt"/>
            </a:endParaRP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79393BD-FB2C-41BD-BD1E-CE2C794C36DF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pt-BR" altLang="pt-BR" sz="2400" dirty="0" smtClean="0"/>
              <a:t>O primeiro projeto utilizando o  H5BP  foi a Unilever  após ele muitos outros aderiram também.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pt-BR" altLang="pt-BR" sz="2400" dirty="0" smtClean="0"/>
              <a:t>Mas ele foi o pontapé inicial!</a:t>
            </a:r>
          </a:p>
          <a:p>
            <a:endParaRPr lang="pt-BR" altLang="pt-BR" sz="2400" dirty="0" smtClean="0"/>
          </a:p>
          <a:p>
            <a:endParaRPr lang="pt-BR" altLang="pt-BR" sz="2400" dirty="0" smtClean="0"/>
          </a:p>
        </p:txBody>
      </p:sp>
      <p:sp>
        <p:nvSpPr>
          <p:cNvPr id="4" name="Título 5"/>
          <p:cNvSpPr>
            <a:spLocks noGrp="1"/>
          </p:cNvSpPr>
          <p:nvPr>
            <p:ph type="title"/>
          </p:nvPr>
        </p:nvSpPr>
        <p:spPr>
          <a:xfrm>
            <a:off x="3535780" y="938045"/>
            <a:ext cx="5180778" cy="798680"/>
          </a:xfrm>
        </p:spPr>
        <p:txBody>
          <a:bodyPr wrap="none">
            <a:spAutoFit/>
            <a:scene3d>
              <a:camera prst="perspectiveFront"/>
              <a:lightRig rig="threePt" dir="t"/>
            </a:scene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Primeiro Site usar</a:t>
            </a:r>
            <a:endParaRPr lang="pt-BR" sz="5400" b="1" dirty="0">
              <a:ln w="12700" cmpd="sng">
                <a:solidFill>
                  <a:srgbClr val="E54D26"/>
                </a:solidFill>
                <a:prstDash val="solid"/>
              </a:ln>
              <a:solidFill>
                <a:srgbClr val="E54D26"/>
              </a:solidFill>
              <a:latin typeface="+mn-lt"/>
            </a:endParaRPr>
          </a:p>
        </p:txBody>
      </p:sp>
      <p:pic>
        <p:nvPicPr>
          <p:cNvPr id="11268" name="Imagem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6513" y="2481935"/>
            <a:ext cx="2019300" cy="2239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tângulo 1"/>
          <p:cNvSpPr/>
          <p:nvPr/>
        </p:nvSpPr>
        <p:spPr>
          <a:xfrm>
            <a:off x="929218" y="5868988"/>
            <a:ext cx="61057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altLang="pt-BR" sz="2400" dirty="0" err="1">
                <a:solidFill>
                  <a:srgbClr val="404040"/>
                </a:solidFill>
                <a:latin typeface="+mn-lt"/>
              </a:rPr>
              <a:t>Obs</a:t>
            </a:r>
            <a:r>
              <a:rPr lang="pt-BR" altLang="pt-BR" sz="2400" dirty="0">
                <a:solidFill>
                  <a:srgbClr val="404040"/>
                </a:solidFill>
                <a:latin typeface="+mn-lt"/>
              </a:rPr>
              <a:t>: O Html5 </a:t>
            </a:r>
            <a:r>
              <a:rPr lang="pt-BR" altLang="pt-BR" sz="2400" dirty="0" err="1">
                <a:solidFill>
                  <a:srgbClr val="404040"/>
                </a:solidFill>
                <a:latin typeface="+mn-lt"/>
              </a:rPr>
              <a:t>Boilerplate</a:t>
            </a:r>
            <a:r>
              <a:rPr lang="pt-BR" altLang="pt-BR" sz="2400" dirty="0">
                <a:solidFill>
                  <a:srgbClr val="404040"/>
                </a:solidFill>
                <a:latin typeface="+mn-lt"/>
              </a:rPr>
              <a:t> é abreviado em H5BP </a:t>
            </a:r>
            <a:endParaRPr lang="pt-BR" sz="2400" dirty="0">
              <a:solidFill>
                <a:srgbClr val="404040"/>
              </a:solidFill>
              <a:latin typeface="+mn-lt"/>
            </a:endParaRPr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79393BD-FB2C-41BD-BD1E-CE2C794C36DF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altLang="pt-BR" sz="2800" dirty="0" smtClean="0"/>
              <a:t>O projeto atualmente tem uma pessoa que cuida do site e documentação, mas existem diversas contribuições visto que o projeto esta no GitHub e possui 38 membros ativos e mais e uns 207 contribuintes no mundo inteiro.</a:t>
            </a:r>
          </a:p>
          <a:p>
            <a:r>
              <a:rPr lang="pt-BR" altLang="pt-BR" sz="2800" dirty="0" smtClean="0"/>
              <a:t>O Mathias </a:t>
            </a:r>
            <a:r>
              <a:rPr lang="pt-BR" altLang="pt-BR" sz="2800" dirty="0" err="1" smtClean="0"/>
              <a:t>Bynens</a:t>
            </a:r>
            <a:r>
              <a:rPr lang="pt-BR" altLang="pt-BR" sz="2800" dirty="0" smtClean="0"/>
              <a:t>  e o desenvolvedor responsável pelo site e documentação ele é o atual mantenedor</a:t>
            </a:r>
          </a:p>
          <a:p>
            <a:endParaRPr lang="pt-BR" altLang="pt-BR" sz="2800" dirty="0" smtClean="0"/>
          </a:p>
          <a:p>
            <a:pPr lvl="1"/>
            <a:endParaRPr lang="pt-BR" altLang="pt-BR" sz="2600" dirty="0" smtClean="0"/>
          </a:p>
        </p:txBody>
      </p:sp>
      <p:sp>
        <p:nvSpPr>
          <p:cNvPr id="4" name="Título 5"/>
          <p:cNvSpPr>
            <a:spLocks noGrp="1"/>
          </p:cNvSpPr>
          <p:nvPr>
            <p:ph type="title"/>
          </p:nvPr>
        </p:nvSpPr>
        <p:spPr>
          <a:xfrm>
            <a:off x="2718599" y="765050"/>
            <a:ext cx="6815135" cy="798680"/>
          </a:xfrm>
        </p:spPr>
        <p:txBody>
          <a:bodyPr wrap="none">
            <a:spAutoFit/>
            <a:scene3d>
              <a:camera prst="perspectiveFront"/>
              <a:lightRig rig="threePt" dir="t"/>
            </a:scene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Mantenedor do Projeto</a:t>
            </a:r>
            <a:endParaRPr lang="pt-BR" sz="5400" b="1" dirty="0">
              <a:ln w="12700" cmpd="sng">
                <a:solidFill>
                  <a:srgbClr val="E54D26"/>
                </a:solidFill>
                <a:prstDash val="solid"/>
              </a:ln>
              <a:solidFill>
                <a:srgbClr val="E54D26"/>
              </a:solidFill>
              <a:latin typeface="+mn-lt"/>
            </a:endParaRPr>
          </a:p>
        </p:txBody>
      </p:sp>
      <p:pic>
        <p:nvPicPr>
          <p:cNvPr id="12292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4401" y="4555567"/>
            <a:ext cx="2212975" cy="1474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79393BD-FB2C-41BD-BD1E-CE2C794C36DF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pt-BR" altLang="pt-BR" sz="2400" dirty="0" smtClean="0"/>
              <a:t>Faça um </a:t>
            </a:r>
            <a:r>
              <a:rPr lang="pt-BR" altLang="pt-BR" sz="2400" dirty="0" err="1" smtClean="0"/>
              <a:t>fork</a:t>
            </a:r>
            <a:r>
              <a:rPr lang="pt-BR" altLang="pt-BR" sz="2400" dirty="0" smtClean="0"/>
              <a:t> do repositório desenvolva uma nova </a:t>
            </a:r>
            <a:r>
              <a:rPr lang="pt-BR" altLang="pt-BR" sz="2400" dirty="0" err="1" smtClean="0"/>
              <a:t>feature</a:t>
            </a:r>
            <a:r>
              <a:rPr lang="pt-BR" altLang="pt-BR" sz="2400" dirty="0" smtClean="0"/>
              <a:t>  e faça um </a:t>
            </a:r>
            <a:r>
              <a:rPr lang="pt-BR" altLang="pt-BR" sz="2400" dirty="0" err="1" smtClean="0"/>
              <a:t>Pull-request</a:t>
            </a:r>
            <a:r>
              <a:rPr lang="pt-BR" altLang="pt-BR" sz="2800" dirty="0"/>
              <a:t> </a:t>
            </a:r>
            <a:r>
              <a:rPr lang="pt-BR" altLang="pt-BR" sz="2400" dirty="0" smtClean="0"/>
              <a:t>link</a:t>
            </a:r>
            <a:r>
              <a:rPr lang="pt-BR" altLang="pt-BR" sz="2800" dirty="0" smtClean="0"/>
              <a:t> </a:t>
            </a:r>
            <a:r>
              <a:rPr lang="pt-BR" altLang="pt-BR" dirty="0" smtClean="0">
                <a:hlinkClick r:id="rId2"/>
              </a:rPr>
              <a:t>https</a:t>
            </a:r>
            <a:r>
              <a:rPr lang="pt-BR" altLang="pt-BR" dirty="0">
                <a:hlinkClick r:id="rId2"/>
              </a:rPr>
              <a:t>://</a:t>
            </a:r>
            <a:r>
              <a:rPr lang="pt-BR" altLang="pt-BR" dirty="0" smtClean="0">
                <a:hlinkClick r:id="rId2"/>
              </a:rPr>
              <a:t>github.com/h5bp/html5-boilerplate.git</a:t>
            </a:r>
            <a:r>
              <a:rPr lang="pt-BR" altLang="pt-BR" dirty="0" smtClean="0"/>
              <a:t> 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endParaRPr lang="pt-BR" altLang="pt-BR" dirty="0" smtClean="0"/>
          </a:p>
          <a:p>
            <a:pPr lvl="1"/>
            <a:endParaRPr lang="pt-BR" altLang="pt-BR" sz="2600" dirty="0" smtClean="0"/>
          </a:p>
        </p:txBody>
      </p:sp>
      <p:sp>
        <p:nvSpPr>
          <p:cNvPr id="4" name="Título 5"/>
          <p:cNvSpPr>
            <a:spLocks noGrp="1"/>
          </p:cNvSpPr>
          <p:nvPr>
            <p:ph type="title"/>
          </p:nvPr>
        </p:nvSpPr>
        <p:spPr>
          <a:xfrm>
            <a:off x="1828652" y="765050"/>
            <a:ext cx="8595046" cy="798680"/>
          </a:xfrm>
        </p:spPr>
        <p:txBody>
          <a:bodyPr wrap="none">
            <a:spAutoFit/>
            <a:scene3d>
              <a:camera prst="perspectiveFront"/>
              <a:lightRig rig="threePt" dir="t"/>
            </a:scene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Você também pode contribuir</a:t>
            </a:r>
            <a:endParaRPr lang="pt-BR" sz="5400" b="1" dirty="0">
              <a:ln w="12700" cmpd="sng">
                <a:solidFill>
                  <a:srgbClr val="E54D26"/>
                </a:solidFill>
                <a:prstDash val="solid"/>
              </a:ln>
              <a:solidFill>
                <a:srgbClr val="E54D26"/>
              </a:solidFill>
              <a:latin typeface="+mn-lt"/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825" y="2695008"/>
            <a:ext cx="6939348" cy="3442354"/>
          </a:xfrm>
          <a:prstGeom prst="rect">
            <a:avLst/>
          </a:prstGeom>
        </p:spPr>
      </p:pic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79393BD-FB2C-41BD-BD1E-CE2C794C36DF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772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Espaço Reservado para Conteúdo 2"/>
          <p:cNvSpPr>
            <a:spLocks noGrp="1"/>
          </p:cNvSpPr>
          <p:nvPr>
            <p:ph idx="1"/>
          </p:nvPr>
        </p:nvSpPr>
        <p:spPr>
          <a:xfrm>
            <a:off x="1096963" y="1846263"/>
            <a:ext cx="10058400" cy="4216786"/>
          </a:xfrm>
        </p:spPr>
        <p:txBody>
          <a:bodyPr/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pt-BR" altLang="pt-BR" sz="2400" dirty="0" smtClean="0"/>
              <a:t>Com o H5PB e uma ótima ferramenta para o desenvolvimento </a:t>
            </a:r>
            <a:r>
              <a:rPr lang="pt-BR" altLang="pt-BR" sz="2400" dirty="0" err="1" smtClean="0"/>
              <a:t>fron-end</a:t>
            </a:r>
            <a:r>
              <a:rPr lang="pt-BR" altLang="pt-BR" sz="2400" dirty="0" smtClean="0"/>
              <a:t> existem uma quantidade enorme de </a:t>
            </a:r>
            <a:r>
              <a:rPr lang="pt-BR" altLang="pt-BR" sz="2400" dirty="0" err="1" smtClean="0"/>
              <a:t>plugin’s</a:t>
            </a:r>
            <a:r>
              <a:rPr lang="pt-BR" altLang="pt-BR" sz="2400" dirty="0" smtClean="0"/>
              <a:t> para ele em outro frameworks. 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pt-BR" altLang="pt-BR" sz="2400" dirty="0" smtClean="0"/>
              <a:t>Listando os mais conhecidos:</a:t>
            </a:r>
          </a:p>
          <a:p>
            <a:pPr lvl="1"/>
            <a:r>
              <a:rPr lang="pt-BR" sz="1600" dirty="0" err="1"/>
              <a:t>CakePHP</a:t>
            </a:r>
            <a:r>
              <a:rPr lang="pt-BR" sz="1600" dirty="0"/>
              <a:t> </a:t>
            </a:r>
            <a:r>
              <a:rPr lang="pt-BR" sz="1600" dirty="0" err="1"/>
              <a:t>BakingPlate</a:t>
            </a:r>
            <a:r>
              <a:rPr lang="pt-BR" sz="1600" dirty="0"/>
              <a:t>. Aumente o sua produtividade </a:t>
            </a:r>
            <a:r>
              <a:rPr lang="pt-BR" sz="1600" dirty="0" err="1"/>
              <a:t>CakePHP</a:t>
            </a:r>
            <a:r>
              <a:rPr lang="pt-BR" sz="1600" dirty="0"/>
              <a:t> com uma coleção de melhores práticas da comunidade e construído com HTML5 </a:t>
            </a:r>
            <a:r>
              <a:rPr lang="pt-BR" sz="1600" dirty="0" err="1"/>
              <a:t>Boilerplate</a:t>
            </a:r>
            <a:r>
              <a:rPr lang="en-US" altLang="pt-BR" sz="1600" dirty="0" smtClean="0"/>
              <a:t>.</a:t>
            </a:r>
          </a:p>
          <a:p>
            <a:pPr lvl="1"/>
            <a:r>
              <a:rPr lang="pt-BR" sz="1600" dirty="0" err="1"/>
              <a:t>Codeigniter</a:t>
            </a:r>
            <a:r>
              <a:rPr lang="pt-BR" sz="1600" dirty="0"/>
              <a:t> </a:t>
            </a:r>
            <a:r>
              <a:rPr lang="pt-BR" sz="1600" dirty="0" err="1"/>
              <a:t>Boilerplate</a:t>
            </a:r>
            <a:r>
              <a:rPr lang="pt-BR" sz="1600" dirty="0"/>
              <a:t> ajuda desenvolvedores </a:t>
            </a:r>
            <a:r>
              <a:rPr lang="pt-BR" sz="1600" dirty="0" err="1"/>
              <a:t>Codeigniter</a:t>
            </a:r>
            <a:r>
              <a:rPr lang="pt-BR" sz="1600" dirty="0"/>
              <a:t> para iniciar um novo projeto em apenas alguns minutos graças a um modelo simples baseado em HTML5 </a:t>
            </a:r>
            <a:r>
              <a:rPr lang="pt-BR" sz="1600" dirty="0" err="1" smtClean="0"/>
              <a:t>Boilerplate</a:t>
            </a:r>
            <a:endParaRPr lang="pt-BR" sz="1600" dirty="0" smtClean="0"/>
          </a:p>
          <a:p>
            <a:pPr lvl="1"/>
            <a:r>
              <a:rPr lang="pt-BR" sz="1600" dirty="0" err="1"/>
              <a:t>Django</a:t>
            </a:r>
            <a:r>
              <a:rPr lang="pt-BR" sz="1600" dirty="0"/>
              <a:t> HTML5Boilerplate. HTML5 </a:t>
            </a:r>
            <a:r>
              <a:rPr lang="pt-BR" sz="1600" dirty="0" err="1"/>
              <a:t>Boilerplate</a:t>
            </a:r>
            <a:r>
              <a:rPr lang="pt-BR" sz="1600" dirty="0"/>
              <a:t> criado para </a:t>
            </a:r>
            <a:r>
              <a:rPr lang="pt-BR" sz="1600" dirty="0" err="1"/>
              <a:t>Django</a:t>
            </a:r>
            <a:r>
              <a:rPr lang="pt-BR" sz="1600" dirty="0"/>
              <a:t> com modelos e pastas de </a:t>
            </a:r>
            <a:r>
              <a:rPr lang="pt-BR" sz="1600" dirty="0" smtClean="0"/>
              <a:t>mídia</a:t>
            </a:r>
          </a:p>
          <a:p>
            <a:pPr lvl="1"/>
            <a:r>
              <a:rPr lang="pt-BR" sz="1600" dirty="0" err="1"/>
              <a:t>Drupal</a:t>
            </a:r>
            <a:r>
              <a:rPr lang="pt-BR" sz="1600" dirty="0"/>
              <a:t> 7 HTML5 </a:t>
            </a:r>
            <a:r>
              <a:rPr lang="pt-BR" sz="1600" dirty="0" err="1"/>
              <a:t>Boilerplate</a:t>
            </a:r>
            <a:r>
              <a:rPr lang="pt-BR" sz="1600" dirty="0"/>
              <a:t> tema w / SASS: Um </a:t>
            </a:r>
            <a:r>
              <a:rPr lang="pt-BR" sz="1600" dirty="0" err="1"/>
              <a:t>Drupal</a:t>
            </a:r>
            <a:r>
              <a:rPr lang="pt-BR" sz="1600" dirty="0"/>
              <a:t> 7 base </a:t>
            </a:r>
            <a:r>
              <a:rPr lang="pt-BR" sz="1600" dirty="0" smtClean="0"/>
              <a:t>tema</a:t>
            </a:r>
          </a:p>
          <a:p>
            <a:pPr lvl="1"/>
            <a:r>
              <a:rPr lang="pt-BR" sz="1600" dirty="0"/>
              <a:t>H5BP </a:t>
            </a:r>
            <a:r>
              <a:rPr lang="pt-BR" sz="1600" dirty="0" err="1"/>
              <a:t>Rails</a:t>
            </a:r>
            <a:r>
              <a:rPr lang="pt-BR" sz="1600" dirty="0"/>
              <a:t>. Modelo de aplicativo compatível com </a:t>
            </a:r>
            <a:r>
              <a:rPr lang="pt-BR" sz="1600" dirty="0" err="1"/>
              <a:t>Rails</a:t>
            </a:r>
            <a:r>
              <a:rPr lang="pt-BR" sz="1600" dirty="0"/>
              <a:t> 3.1+ baseado no projeto HTML5 </a:t>
            </a:r>
            <a:r>
              <a:rPr lang="pt-BR" sz="1600" dirty="0" err="1" smtClean="0"/>
              <a:t>Boilerplate</a:t>
            </a:r>
            <a:endParaRPr lang="pt-BR" sz="1600" dirty="0" smtClean="0"/>
          </a:p>
          <a:p>
            <a:pPr lvl="1"/>
            <a:r>
              <a:rPr lang="pt-BR" sz="1600" dirty="0"/>
              <a:t>Formulários Web HTML do ASP.NET HTML5 (Aplicativo Web) Modelo Visual Studio </a:t>
            </a:r>
            <a:r>
              <a:rPr lang="pt-BR" sz="1600" dirty="0" smtClean="0"/>
              <a:t>2010</a:t>
            </a:r>
          </a:p>
          <a:p>
            <a:pPr lvl="1"/>
            <a:r>
              <a:rPr lang="pt-BR" sz="1600" dirty="0"/>
              <a:t>Node Express </a:t>
            </a:r>
            <a:r>
              <a:rPr lang="pt-BR" sz="1600" dirty="0" err="1"/>
              <a:t>Boilerplate</a:t>
            </a:r>
            <a:r>
              <a:rPr lang="pt-BR" sz="1600" dirty="0"/>
              <a:t>: Associa HTML5 </a:t>
            </a:r>
            <a:r>
              <a:rPr lang="pt-BR" sz="1600" dirty="0" err="1"/>
              <a:t>Boilerplate</a:t>
            </a:r>
            <a:r>
              <a:rPr lang="pt-BR" sz="1600" dirty="0"/>
              <a:t> com Node.js, </a:t>
            </a:r>
            <a:r>
              <a:rPr lang="pt-BR" sz="1600" dirty="0" err="1"/>
              <a:t>Expressjs</a:t>
            </a:r>
            <a:r>
              <a:rPr lang="pt-BR" sz="1600" dirty="0"/>
              <a:t> e Socket. </a:t>
            </a:r>
            <a:endParaRPr lang="pt-BR" sz="1600" dirty="0" smtClean="0"/>
          </a:p>
          <a:p>
            <a:pPr lvl="1"/>
            <a:r>
              <a:rPr lang="pt-BR" sz="1600" dirty="0"/>
              <a:t>Integração do Framework </a:t>
            </a:r>
            <a:r>
              <a:rPr lang="pt-BR" sz="1600" dirty="0" err="1"/>
              <a:t>Zend</a:t>
            </a:r>
            <a:r>
              <a:rPr lang="pt-BR" sz="1600" dirty="0"/>
              <a:t> HTML5. Ainda outra integração ZF</a:t>
            </a:r>
            <a:endParaRPr lang="pt-BR" sz="1600" dirty="0" smtClean="0"/>
          </a:p>
          <a:p>
            <a:pPr lvl="1"/>
            <a:endParaRPr lang="pt-BR" sz="1600" dirty="0" smtClean="0"/>
          </a:p>
          <a:p>
            <a:endParaRPr lang="pt-BR" altLang="pt-BR" dirty="0" smtClean="0"/>
          </a:p>
          <a:p>
            <a:endParaRPr lang="pt-BR" altLang="pt-BR" dirty="0" smtClean="0"/>
          </a:p>
        </p:txBody>
      </p:sp>
      <p:sp>
        <p:nvSpPr>
          <p:cNvPr id="4" name="Título 5"/>
          <p:cNvSpPr>
            <a:spLocks noGrp="1"/>
          </p:cNvSpPr>
          <p:nvPr>
            <p:ph type="title"/>
          </p:nvPr>
        </p:nvSpPr>
        <p:spPr>
          <a:xfrm>
            <a:off x="3649364" y="765050"/>
            <a:ext cx="4953600" cy="798680"/>
          </a:xfrm>
        </p:spPr>
        <p:txBody>
          <a:bodyPr wrap="none">
            <a:spAutoFit/>
            <a:scene3d>
              <a:camera prst="perspectiveFront"/>
              <a:lightRig rig="threePt" dir="t"/>
            </a:scene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Plug-ins do H5BP</a:t>
            </a:r>
            <a:endParaRPr lang="pt-BR" sz="5400" b="1" dirty="0">
              <a:ln w="12700" cmpd="sng">
                <a:solidFill>
                  <a:srgbClr val="E54D26"/>
                </a:solidFill>
                <a:prstDash val="solid"/>
              </a:ln>
              <a:solidFill>
                <a:srgbClr val="E54D26"/>
              </a:solidFill>
              <a:latin typeface="+mn-lt"/>
            </a:endParaRP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79393BD-FB2C-41BD-BD1E-CE2C794C36DF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Espaço Reservado para Conteúdo 2"/>
          <p:cNvSpPr>
            <a:spLocks noGrp="1"/>
          </p:cNvSpPr>
          <p:nvPr>
            <p:ph idx="1"/>
          </p:nvPr>
        </p:nvSpPr>
        <p:spPr>
          <a:xfrm>
            <a:off x="1096963" y="1846263"/>
            <a:ext cx="10058400" cy="4216786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pt-BR" altLang="pt-BR" sz="2400" dirty="0" smtClean="0"/>
              <a:t>Ainda tem </a:t>
            </a:r>
            <a:r>
              <a:rPr lang="pt-BR" altLang="pt-BR" sz="2400" dirty="0" err="1" smtClean="0"/>
              <a:t>plugin</a:t>
            </a:r>
            <a:r>
              <a:rPr lang="pt-BR" altLang="pt-BR" sz="2400" dirty="0" smtClean="0"/>
              <a:t> para Sistemas de Gestão de </a:t>
            </a:r>
            <a:r>
              <a:rPr lang="pt-BR" altLang="pt-BR" sz="2400" dirty="0" err="1" smtClean="0"/>
              <a:t>Conteudo</a:t>
            </a:r>
            <a:r>
              <a:rPr lang="pt-BR" altLang="pt-BR" sz="2400" dirty="0" smtClean="0"/>
              <a:t> sendo o mais conhecido o </a:t>
            </a:r>
            <a:r>
              <a:rPr lang="pt-BR" altLang="pt-BR" sz="2400" dirty="0" err="1" smtClean="0"/>
              <a:t>WorPress</a:t>
            </a:r>
            <a:r>
              <a:rPr lang="pt-BR" altLang="pt-BR" sz="2400" dirty="0" smtClean="0"/>
              <a:t> tem alguns plug-ins:</a:t>
            </a:r>
          </a:p>
          <a:p>
            <a:pPr lvl="1"/>
            <a:r>
              <a:rPr lang="pt-BR" sz="1600" dirty="0"/>
              <a:t>WP-Flex. O WP-Flex é uma estrutura em branco, responsiva do tema do </a:t>
            </a:r>
            <a:r>
              <a:rPr lang="pt-BR" sz="1600" dirty="0" err="1"/>
              <a:t>Wordpress</a:t>
            </a:r>
            <a:r>
              <a:rPr lang="pt-BR" sz="1600" dirty="0"/>
              <a:t>, que inclui o HTML5-Boilerplate. Tanta facilidade baseada em cima de HTML5 </a:t>
            </a:r>
            <a:r>
              <a:rPr lang="pt-BR" sz="1600" dirty="0" err="1"/>
              <a:t>Boilerplate</a:t>
            </a:r>
            <a:r>
              <a:rPr lang="pt-BR" sz="1600" dirty="0"/>
              <a:t> fará você saltar de alegria. </a:t>
            </a:r>
            <a:r>
              <a:rPr lang="pt-BR" sz="1600" dirty="0" err="1" smtClean="0"/>
              <a:t>Yay</a:t>
            </a:r>
            <a:r>
              <a:rPr lang="en-US" sz="1600" dirty="0" smtClean="0"/>
              <a:t>!</a:t>
            </a:r>
          </a:p>
          <a:p>
            <a:pPr lvl="1"/>
            <a:r>
              <a:rPr lang="pt-BR" sz="1600" dirty="0" err="1"/>
              <a:t>Annex</a:t>
            </a:r>
            <a:r>
              <a:rPr lang="pt-BR" sz="1600" dirty="0"/>
              <a:t> </a:t>
            </a:r>
            <a:r>
              <a:rPr lang="pt-BR" sz="1600" dirty="0" err="1"/>
              <a:t>Theme</a:t>
            </a:r>
            <a:r>
              <a:rPr lang="pt-BR" sz="1600" dirty="0"/>
              <a:t>. </a:t>
            </a:r>
            <a:r>
              <a:rPr lang="pt-BR" sz="1600" dirty="0" err="1"/>
              <a:t>Wordpress</a:t>
            </a:r>
            <a:r>
              <a:rPr lang="pt-BR" sz="1600" dirty="0"/>
              <a:t> anexado tema HTML5 </a:t>
            </a:r>
            <a:r>
              <a:rPr lang="pt-BR" sz="1600" dirty="0" err="1"/>
              <a:t>Boilerplate</a:t>
            </a:r>
            <a:r>
              <a:rPr lang="pt-BR" sz="1600" dirty="0"/>
              <a:t>, com </a:t>
            </a:r>
            <a:r>
              <a:rPr lang="pt-BR" sz="1600" dirty="0" err="1"/>
              <a:t>Twenty</a:t>
            </a:r>
            <a:r>
              <a:rPr lang="pt-BR" sz="1600" dirty="0"/>
              <a:t> </a:t>
            </a:r>
            <a:r>
              <a:rPr lang="pt-BR" sz="1600" dirty="0" err="1"/>
              <a:t>Eleven</a:t>
            </a:r>
            <a:r>
              <a:rPr lang="pt-BR" sz="1600" dirty="0"/>
              <a:t> e temas </a:t>
            </a:r>
            <a:r>
              <a:rPr lang="pt-BR" sz="1600" dirty="0" err="1"/>
              <a:t>Boilerplate</a:t>
            </a:r>
            <a:r>
              <a:rPr lang="pt-BR" sz="1600" dirty="0" smtClean="0"/>
              <a:t>.</a:t>
            </a:r>
          </a:p>
          <a:p>
            <a:pPr lvl="1"/>
            <a:r>
              <a:rPr lang="pt-BR" sz="1600" dirty="0" err="1"/>
              <a:t>Bones</a:t>
            </a:r>
            <a:r>
              <a:rPr lang="pt-BR" sz="1600" dirty="0"/>
              <a:t> </a:t>
            </a:r>
            <a:r>
              <a:rPr lang="pt-BR" sz="1600" dirty="0" err="1"/>
              <a:t>Theme</a:t>
            </a:r>
            <a:r>
              <a:rPr lang="pt-BR" sz="1600" dirty="0"/>
              <a:t>.. Um tema de inicialização responsivo ao Mobile-</a:t>
            </a:r>
            <a:r>
              <a:rPr lang="pt-BR" sz="1600" dirty="0" err="1"/>
              <a:t>First</a:t>
            </a:r>
            <a:r>
              <a:rPr lang="pt-BR" sz="1600" dirty="0"/>
              <a:t> com integração LESS / </a:t>
            </a:r>
            <a:r>
              <a:rPr lang="pt-BR" sz="1600" dirty="0" err="1"/>
              <a:t>Sass</a:t>
            </a:r>
            <a:r>
              <a:rPr lang="pt-BR" sz="1600" dirty="0"/>
              <a:t>, baseado no </a:t>
            </a:r>
            <a:r>
              <a:rPr lang="pt-BR" sz="1600" dirty="0" smtClean="0"/>
              <a:t>H5BP</a:t>
            </a:r>
          </a:p>
          <a:p>
            <a:pPr lvl="1"/>
            <a:r>
              <a:rPr lang="pt-BR" sz="1600" dirty="0" err="1"/>
              <a:t>Handcrafted</a:t>
            </a:r>
            <a:r>
              <a:rPr lang="pt-BR" sz="1600" dirty="0"/>
              <a:t> WP Starter </a:t>
            </a:r>
            <a:r>
              <a:rPr lang="pt-BR" sz="1600" dirty="0" err="1" smtClean="0"/>
              <a:t>Theme</a:t>
            </a:r>
            <a:endParaRPr lang="pt-BR" sz="1600" dirty="0" smtClean="0"/>
          </a:p>
          <a:p>
            <a:pPr lvl="1"/>
            <a:r>
              <a:rPr lang="pt-BR" sz="1600" dirty="0"/>
              <a:t>HTML5 </a:t>
            </a:r>
            <a:r>
              <a:rPr lang="pt-BR" sz="1600" dirty="0" err="1"/>
              <a:t>Boilerplate</a:t>
            </a:r>
            <a:r>
              <a:rPr lang="pt-BR" sz="1600" dirty="0"/>
              <a:t> </a:t>
            </a:r>
            <a:r>
              <a:rPr lang="pt-BR" sz="1600" dirty="0" err="1"/>
              <a:t>Wordpress</a:t>
            </a:r>
            <a:r>
              <a:rPr lang="pt-BR" sz="1600" dirty="0"/>
              <a:t> </a:t>
            </a:r>
            <a:r>
              <a:rPr lang="pt-BR" sz="1600" dirty="0" err="1"/>
              <a:t>Theme</a:t>
            </a:r>
            <a:r>
              <a:rPr lang="pt-BR" sz="1600" dirty="0"/>
              <a:t>. Tema construído com o </a:t>
            </a:r>
            <a:r>
              <a:rPr lang="pt-BR" sz="1600" dirty="0" err="1"/>
              <a:t>Compass</a:t>
            </a:r>
            <a:r>
              <a:rPr lang="pt-BR" sz="1600" dirty="0"/>
              <a:t> e o </a:t>
            </a:r>
            <a:r>
              <a:rPr lang="pt-BR" sz="1600" dirty="0" err="1"/>
              <a:t>Susy</a:t>
            </a:r>
            <a:r>
              <a:rPr lang="pt-BR" sz="1600" dirty="0"/>
              <a:t> Grid Framework</a:t>
            </a:r>
            <a:r>
              <a:rPr lang="pt-BR" sz="1600" dirty="0" smtClean="0"/>
              <a:t>.</a:t>
            </a:r>
          </a:p>
          <a:p>
            <a:pPr lvl="1"/>
            <a:r>
              <a:rPr lang="pt-BR" sz="1600" dirty="0"/>
              <a:t>Roots </a:t>
            </a:r>
            <a:r>
              <a:rPr lang="pt-BR" sz="1600" dirty="0" err="1"/>
              <a:t>Theme</a:t>
            </a:r>
            <a:r>
              <a:rPr lang="pt-BR" sz="1600" dirty="0"/>
              <a:t>. </a:t>
            </a:r>
            <a:r>
              <a:rPr lang="pt-BR" sz="1600" dirty="0" err="1"/>
              <a:t>WordPress</a:t>
            </a:r>
            <a:r>
              <a:rPr lang="pt-BR" sz="1600" dirty="0"/>
              <a:t> starter tema baseado em HTML5 </a:t>
            </a:r>
            <a:r>
              <a:rPr lang="pt-BR" sz="1600" dirty="0" err="1" smtClean="0"/>
              <a:t>Boilerplate</a:t>
            </a:r>
            <a:r>
              <a:rPr lang="pt-BR" sz="1600" dirty="0" smtClean="0"/>
              <a:t>, </a:t>
            </a:r>
            <a:r>
              <a:rPr lang="pt-BR" sz="1600" dirty="0"/>
              <a:t>atualizado regularmente com HTML5 </a:t>
            </a:r>
            <a:r>
              <a:rPr lang="pt-BR" sz="1600" dirty="0" err="1"/>
              <a:t>Boilerplate</a:t>
            </a:r>
            <a:r>
              <a:rPr lang="pt-BR" sz="1600" dirty="0"/>
              <a:t> </a:t>
            </a:r>
            <a:r>
              <a:rPr lang="pt-BR" sz="1600" dirty="0" smtClean="0"/>
              <a:t>mudanças</a:t>
            </a:r>
          </a:p>
          <a:p>
            <a:pPr lvl="1"/>
            <a:r>
              <a:rPr lang="pt-BR" sz="1600" dirty="0" err="1"/>
              <a:t>Thematic</a:t>
            </a:r>
            <a:r>
              <a:rPr lang="pt-BR" sz="1600" dirty="0"/>
              <a:t> HTML5Boilerplate </a:t>
            </a:r>
            <a:r>
              <a:rPr lang="pt-BR" sz="1600" dirty="0" err="1"/>
              <a:t>Theme</a:t>
            </a:r>
            <a:r>
              <a:rPr lang="pt-BR" sz="1600" dirty="0"/>
              <a:t>. Um tema para </a:t>
            </a:r>
            <a:r>
              <a:rPr lang="pt-BR" sz="1600" dirty="0" err="1"/>
              <a:t>Wordpress</a:t>
            </a:r>
            <a:r>
              <a:rPr lang="pt-BR" sz="1600" dirty="0"/>
              <a:t> usando a facilidade de HTML5 </a:t>
            </a:r>
            <a:r>
              <a:rPr lang="pt-BR" sz="1600" dirty="0" err="1"/>
              <a:t>Boilerplate</a:t>
            </a:r>
            <a:endParaRPr lang="pt-BR" sz="1600" dirty="0" smtClean="0"/>
          </a:p>
          <a:p>
            <a:pPr lvl="1"/>
            <a:endParaRPr lang="pt-BR" sz="1600" dirty="0" smtClean="0"/>
          </a:p>
          <a:p>
            <a:pPr lvl="1"/>
            <a:endParaRPr lang="en-US" altLang="pt-BR" sz="1600" dirty="0" smtClean="0"/>
          </a:p>
          <a:p>
            <a:pPr lvl="1"/>
            <a:endParaRPr lang="pt-BR" sz="1600" dirty="0" smtClean="0"/>
          </a:p>
          <a:p>
            <a:endParaRPr lang="pt-BR" altLang="pt-BR" dirty="0" smtClean="0"/>
          </a:p>
          <a:p>
            <a:endParaRPr lang="pt-BR" altLang="pt-BR" dirty="0" smtClean="0"/>
          </a:p>
        </p:txBody>
      </p:sp>
      <p:sp>
        <p:nvSpPr>
          <p:cNvPr id="4" name="Título 5"/>
          <p:cNvSpPr>
            <a:spLocks noGrp="1"/>
          </p:cNvSpPr>
          <p:nvPr>
            <p:ph type="title"/>
          </p:nvPr>
        </p:nvSpPr>
        <p:spPr>
          <a:xfrm>
            <a:off x="2264146" y="765050"/>
            <a:ext cx="7724038" cy="798680"/>
          </a:xfrm>
        </p:spPr>
        <p:txBody>
          <a:bodyPr wrap="none">
            <a:spAutoFit/>
            <a:scene3d>
              <a:camera prst="perspectiveFront"/>
              <a:lightRig rig="threePt" dir="t"/>
            </a:scene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Plug-ins do H5BP para CMS</a:t>
            </a:r>
            <a:endParaRPr lang="pt-BR" sz="5400" b="1" dirty="0">
              <a:ln w="12700" cmpd="sng">
                <a:solidFill>
                  <a:srgbClr val="E54D26"/>
                </a:solidFill>
                <a:prstDash val="solid"/>
              </a:ln>
              <a:solidFill>
                <a:srgbClr val="E54D26"/>
              </a:solidFill>
              <a:latin typeface="+mn-lt"/>
            </a:endParaRP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79393BD-FB2C-41BD-BD1E-CE2C794C36DF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188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iva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852</TotalTime>
  <Words>1413</Words>
  <Application>Microsoft Office PowerPoint</Application>
  <PresentationFormat>Widescreen</PresentationFormat>
  <Paragraphs>219</Paragraphs>
  <Slides>28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28</vt:i4>
      </vt:variant>
    </vt:vector>
  </HeadingPairs>
  <TitlesOfParts>
    <vt:vector size="31" baseType="lpstr">
      <vt:lpstr>Calibri</vt:lpstr>
      <vt:lpstr>Calibri Light</vt:lpstr>
      <vt:lpstr>Retrospectiva</vt:lpstr>
      <vt:lpstr>Apresentação do PowerPoint</vt:lpstr>
      <vt:lpstr> João Manoel Graciene Lima Matheus Braga Rodrigo Hilario </vt:lpstr>
      <vt:lpstr>Um pouco de História</vt:lpstr>
      <vt:lpstr>Motivação para criação do Projeto</vt:lpstr>
      <vt:lpstr>Primeiro Site usar</vt:lpstr>
      <vt:lpstr>Mantenedor do Projeto</vt:lpstr>
      <vt:lpstr>Você também pode contribuir</vt:lpstr>
      <vt:lpstr>Plug-ins do H5BP</vt:lpstr>
      <vt:lpstr>Plug-ins do H5BP para CMS</vt:lpstr>
      <vt:lpstr>Pré-requisitos para usar</vt:lpstr>
      <vt:lpstr>Vantagens de usar o H5BP</vt:lpstr>
      <vt:lpstr>Vantagens de usar o H5BP usando ant build script</vt:lpstr>
      <vt:lpstr>Vantagens de usar o H5BP usando ant build script</vt:lpstr>
      <vt:lpstr>Estrutura do H5BP</vt:lpstr>
      <vt:lpstr>Falando da Estrutura do H5BP</vt:lpstr>
      <vt:lpstr>Falando da Estrutura do H5BP</vt:lpstr>
      <vt:lpstr>Isso é demais?</vt:lpstr>
      <vt:lpstr>Use o Initializr</vt:lpstr>
      <vt:lpstr>Use o Initializr</vt:lpstr>
      <vt:lpstr>Use o Initializr</vt:lpstr>
      <vt:lpstr>H5BP vs outro Framework’s</vt:lpstr>
      <vt:lpstr>H5BP vs outro Framework’s pagina com H5BP</vt:lpstr>
      <vt:lpstr>H5BP vs outro Framework’s</vt:lpstr>
      <vt:lpstr>H5BP vs outro Framework’s pagina BootStrap</vt:lpstr>
      <vt:lpstr>Bônus </vt:lpstr>
      <vt:lpstr>Pagina inicializr</vt:lpstr>
      <vt:lpstr>Show me the Code</vt:lpstr>
      <vt:lpstr>REFERÊNCIAS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João Manoel Freitas Rolim</dc:creator>
  <cp:lastModifiedBy>João Manoel Freitas Rolim</cp:lastModifiedBy>
  <cp:revision>81</cp:revision>
  <dcterms:created xsi:type="dcterms:W3CDTF">2016-11-04T12:45:05Z</dcterms:created>
  <dcterms:modified xsi:type="dcterms:W3CDTF">2016-11-09T23:50:52Z</dcterms:modified>
</cp:coreProperties>
</file>

<file path=docProps/thumbnail.jpeg>
</file>